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308" r:id="rId6"/>
    <p:sldId id="265" r:id="rId7"/>
    <p:sldId id="310" r:id="rId8"/>
    <p:sldId id="258" r:id="rId9"/>
    <p:sldId id="313" r:id="rId10"/>
    <p:sldId id="274" r:id="rId11"/>
    <p:sldId id="317" r:id="rId12"/>
    <p:sldId id="314" r:id="rId13"/>
    <p:sldId id="312" r:id="rId14"/>
    <p:sldId id="311" r:id="rId15"/>
    <p:sldId id="319" r:id="rId16"/>
    <p:sldId id="316" r:id="rId17"/>
    <p:sldId id="315" r:id="rId18"/>
    <p:sldId id="318" r:id="rId19"/>
  </p:sldIdLst>
  <p:sldSz cx="12192000" cy="6858000"/>
  <p:notesSz cx="6797675" cy="98726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C48E91-FCF1-4060-A376-C86937836D81}" v="13" dt="2019-09-11T13:56:33.457"/>
    <p1510:client id="{69609076-8072-BAAA-631B-C445D5A99FA1}" v="4" dt="2019-09-11T10:51:45.133"/>
    <p1510:client id="{EA14E238-6043-4652-9EBE-11967BCADE13}" v="523" dt="2019-09-11T11:22:12.645"/>
  </p1510:revLst>
</p1510:revInfo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slide" Target="slides/slide14.xml" Id="rId18" /><Relationship Type="http://schemas.openxmlformats.org/officeDocument/2006/relationships/customXml" Target="../customXml/item3.xml" Id="rId3" /><Relationship Type="http://schemas.openxmlformats.org/officeDocument/2006/relationships/viewProps" Target="viewProps.xml" Id="rId21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slide" Target="slides/slide13.xml" Id="rId17" /><Relationship Type="http://schemas.microsoft.com/office/2015/10/relationships/revisionInfo" Target="revisionInfo.xml" Id="rId25" /><Relationship Type="http://schemas.openxmlformats.org/officeDocument/2006/relationships/customXml" Target="../customXml/item2.xml" Id="rId2" /><Relationship Type="http://schemas.openxmlformats.org/officeDocument/2006/relationships/slide" Target="slides/slide12.xml" Id="rId16" /><Relationship Type="http://schemas.openxmlformats.org/officeDocument/2006/relationships/presProps" Target="presProps.xml" Id="rId20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tableStyles" Target="tableStyles.xml" Id="rId23" /><Relationship Type="http://schemas.openxmlformats.org/officeDocument/2006/relationships/slide" Target="slides/slide6.xml" Id="rId10" /><Relationship Type="http://schemas.openxmlformats.org/officeDocument/2006/relationships/slide" Target="slides/slide15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openxmlformats.org/officeDocument/2006/relationships/theme" Target="theme/theme1.xml" Id="rId22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1697B3-90D4-4DF1-AC69-A0CDA38FF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6551449-07A5-4EAB-94F8-8DAC3575E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CD4B3C-1CA0-4D96-A5EC-E9DC5EF4D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75D9-6AEB-47F9-8FF6-44BAE69CFF5A}" type="datetimeFigureOut">
              <a:rPr lang="it-IT" smtClean="0"/>
              <a:t>11/09/2019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6AC341-8978-4DD2-913D-79DE14821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7EC1C3-C99E-4F5E-B73F-3F39D21A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3662-5890-4238-81E8-7A8700F0A2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8263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12AF73-AF83-427D-945F-BE25C768B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A29AE33-6C20-4AD1-8514-97F712E8F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61D4A6-2359-415C-B79C-0E234C80B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75D9-6AEB-47F9-8FF6-44BAE69CFF5A}" type="datetimeFigureOut">
              <a:rPr lang="it-IT" smtClean="0"/>
              <a:t>11/09/2019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6E3223-F081-49A8-84DC-6C000AB4D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B8D25A-93A2-4FC3-987A-CE9C21D19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3662-5890-4238-81E8-7A8700F0A2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64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610A52F-3E4F-4A7E-9A53-9B3586D179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C3A5B8-131D-4438-919A-423A07D23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D459AE-3B21-41A2-BC52-320CAA60D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75D9-6AEB-47F9-8FF6-44BAE69CFF5A}" type="datetimeFigureOut">
              <a:rPr lang="it-IT" smtClean="0"/>
              <a:t>11/09/2019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B59031-1346-4D53-B383-6DA4802FB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FF052F-CA0F-4189-BD4B-44EC90E65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3662-5890-4238-81E8-7A8700F0A2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2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A12594-C127-49CC-9D8E-17B7C3AC2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8D470A-1EC3-47C2-BA3C-58167EFFF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2D8523-E967-48C3-BE4F-8CBB348B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75D9-6AEB-47F9-8FF6-44BAE69CFF5A}" type="datetimeFigureOut">
              <a:rPr lang="it-IT" smtClean="0"/>
              <a:t>11/09/2019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010327-1B79-475F-8514-1D7BF77CC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FFAD3B-E1DA-4AD1-8FBC-18C69F888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3662-5890-4238-81E8-7A8700F0A2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776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70B190-9159-4391-9FA9-E325191D4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ED72CF2-0D62-468D-B648-DD6B6702C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E11546-CAA8-4216-9C5B-3B42C7BEE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75D9-6AEB-47F9-8FF6-44BAE69CFF5A}" type="datetimeFigureOut">
              <a:rPr lang="it-IT" smtClean="0"/>
              <a:t>11/09/2019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18C33F-4037-4667-A711-E8E3C62C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1A25D6-2951-4E2E-ADE1-52A770473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3662-5890-4238-81E8-7A8700F0A2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4186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C34F31-C985-4C22-BA29-65C7B5468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21B264-BBED-47D8-99C9-3124B8577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DD2B0E8-FEC0-4A99-8F7C-758B1E125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9C7961C-9528-4F9A-B0BE-21FB03224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75D9-6AEB-47F9-8FF6-44BAE69CFF5A}" type="datetimeFigureOut">
              <a:rPr lang="it-IT" smtClean="0"/>
              <a:t>11/09/2019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6CC7235-0A14-4CDD-AC0B-D9A88FD0C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DA31D1A-7C5B-4174-B4FB-55F80232D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3662-5890-4238-81E8-7A8700F0A2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97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3A9AD3-B5A9-4055-BB45-0FF87BD86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89C3C2-1E5B-4932-B2AE-B50B83FD0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B7B669A-B421-4BF9-B08C-E0701CF11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B081CA3-25BA-4566-8767-FE7E28C64F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8105F79-860A-4757-9E03-B3EB9E3EA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5963398-30CF-42C3-A74A-076A07BB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75D9-6AEB-47F9-8FF6-44BAE69CFF5A}" type="datetimeFigureOut">
              <a:rPr lang="it-IT" smtClean="0"/>
              <a:t>11/09/2019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FB90DBF-3030-4004-A5B6-E52F57C09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519BAC2-ACCA-4CEB-8861-3A382C048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3662-5890-4238-81E8-7A8700F0A2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99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9499BD-EFDB-45DD-B37A-9CF7CC0CB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771B2FE-C902-426B-A24D-54900D919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75D9-6AEB-47F9-8FF6-44BAE69CFF5A}" type="datetimeFigureOut">
              <a:rPr lang="it-IT" smtClean="0"/>
              <a:t>11/09/2019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12E2452-6AA5-4094-BC27-4C5EF6518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E8C7A21-D166-4508-80DD-0DFA30F34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3662-5890-4238-81E8-7A8700F0A2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062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55CFCB8-17C1-4892-9481-2BA1C2495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75D9-6AEB-47F9-8FF6-44BAE69CFF5A}" type="datetimeFigureOut">
              <a:rPr lang="it-IT" smtClean="0"/>
              <a:t>11/09/2019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B977B22-D256-4541-AEC8-0BE4C3F64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E86A8C2-794C-43F8-B8F1-3EFC6F6D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3662-5890-4238-81E8-7A8700F0A2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530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674A79-B038-47DF-8354-D04EEB686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2C46C5-3B65-4E15-AC80-18601DB9A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9ADBB4D-9DFF-42F3-BE9F-6D4372620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D2A34B3-E77D-4031-8EF1-ED3365950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75D9-6AEB-47F9-8FF6-44BAE69CFF5A}" type="datetimeFigureOut">
              <a:rPr lang="it-IT" smtClean="0"/>
              <a:t>11/09/2019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6D28125-526C-4AFE-BF6B-75EE078B7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F4A8DEB-5D8B-406A-8D34-9EC15E1C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3662-5890-4238-81E8-7A8700F0A2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8641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DF47F5-E550-4700-9308-888EEE0A4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043CA3C-60CD-4668-8976-FC3A63E3B7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9CDAA23-C1D8-4298-AE1D-45DD7EBD2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0D66210-12B8-4E6D-85CA-EB0D9CD99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75D9-6AEB-47F9-8FF6-44BAE69CFF5A}" type="datetimeFigureOut">
              <a:rPr lang="it-IT" smtClean="0"/>
              <a:t>11/09/2019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6BB5D8A-0B32-4EAF-93C6-E1CB9B6F3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0E7F112-5F57-4592-BBA9-966DAAB42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3662-5890-4238-81E8-7A8700F0A2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1532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5963D37-6B67-4B0D-BD7A-88DF90074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90B30E3-1CDF-4346-82F7-259028010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516B56-E805-4815-B15C-D823A1C69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675D9-6AEB-47F9-8FF6-44BAE69CFF5A}" type="datetimeFigureOut">
              <a:rPr lang="it-IT" smtClean="0"/>
              <a:t>11/09/2019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6CB381-A50A-4201-A422-2E9C1EBD31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BE05EA-40AF-4748-BFA0-9B459510FE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33662-5890-4238-81E8-7A8700F0A2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269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erritorio.regione.emilia-romagna.it/notizie/2019/al-via-due-progetti-di-partecipazione-sensibilizzazione-e-conoscenza-del-paesaggio" TargetMode="External"/><Relationship Id="rId7" Type="http://schemas.openxmlformats.org/officeDocument/2006/relationships/image" Target="../media/image34.svg"/><Relationship Id="rId2" Type="http://schemas.openxmlformats.org/officeDocument/2006/relationships/hyperlink" Target="https://progeu.regione.emilia-romagna.it/it/faircities/notizie/2019/pubblicato-il-bando-rivolto-agli-enti-locali-per-il-progetto-shaping-fair-cities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s.unibo.it/hp/master-executive/public-management-and-innovation/" TargetMode="External"/><Relationship Id="rId2" Type="http://schemas.openxmlformats.org/officeDocument/2006/relationships/hyperlink" Target="http://fesr.regione.emilia-romagna.it/opportunita/2019/riqualificazione-energetica-degli-edifici-pubblici-anno-2019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autonomie.regione.emilia-romagna.it/unioni-di-comun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ubee.enseeiht.fr/dokuwiki/lib/exe/detail.php?id=public%3Atoulousevpdataset&amp;media=public:keep-calm-work-in-progress.png" TargetMode="Externa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elettra.malossi@regione.emilia-romagna.it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dizionari.corriere.it/dizionario_italiano/S/strategia.s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2" Type="http://schemas.openxmlformats.org/officeDocument/2006/relationships/hyperlink" Target="https://partecipazione.regione.emilia-romagna.it/bando2019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79135610-8D5A-424A-81CA-306E5CAA3BAE}"/>
              </a:ext>
            </a:extLst>
          </p:cNvPr>
          <p:cNvSpPr/>
          <p:nvPr/>
        </p:nvSpPr>
        <p:spPr>
          <a:xfrm>
            <a:off x="0" y="5506064"/>
            <a:ext cx="12192000" cy="13519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72F4D54-8D59-4783-8DE9-5EAFE51C7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50606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F18D3F5-1C67-4679-A195-7E96BBCB6EAB}"/>
              </a:ext>
            </a:extLst>
          </p:cNvPr>
          <p:cNvSpPr txBox="1"/>
          <p:nvPr/>
        </p:nvSpPr>
        <p:spPr>
          <a:xfrm>
            <a:off x="619431" y="5581867"/>
            <a:ext cx="10982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>
                <a:solidFill>
                  <a:schemeClr val="bg1"/>
                </a:solidFill>
                <a:latin typeface="Gibson Light"/>
              </a:rPr>
              <a:t>«Verso una pianificazione strategica d’Unione»</a:t>
            </a:r>
          </a:p>
          <a:p>
            <a:pPr algn="r"/>
            <a:r>
              <a:rPr lang="it-IT" sz="2400" b="1" dirty="0">
                <a:solidFill>
                  <a:schemeClr val="bg1"/>
                </a:solidFill>
                <a:latin typeface="Gibson Light"/>
              </a:rPr>
              <a:t>Elettra Malossi</a:t>
            </a:r>
          </a:p>
          <a:p>
            <a:pPr algn="r"/>
            <a:r>
              <a:rPr lang="it-IT" sz="2400" b="1" dirty="0">
                <a:solidFill>
                  <a:schemeClr val="bg1"/>
                </a:solidFill>
                <a:latin typeface="Gibson Light"/>
              </a:rPr>
              <a:t>Servizio Riordino, sviluppo istituzionale e territoriale, partecipazione</a:t>
            </a:r>
            <a:endParaRPr lang="it-IT" sz="2800" dirty="0">
              <a:solidFill>
                <a:schemeClr val="bg1"/>
              </a:solidFill>
              <a:latin typeface="Gibson Light"/>
            </a:endParaRPr>
          </a:p>
        </p:txBody>
      </p:sp>
      <p:pic>
        <p:nvPicPr>
          <p:cNvPr id="6" name="Immagine 5" descr="/Users/christiandandrea/Library/Containers/com.microsoft.Outlook/Data/Library/Caches/Signatures/signature_1004229464">
            <a:extLst>
              <a:ext uri="{FF2B5EF4-FFF2-40B4-BE49-F238E27FC236}">
                <a16:creationId xmlns:a16="http://schemas.microsoft.com/office/drawing/2014/main" id="{109D107C-AD09-4CB7-A070-4E65F0C2A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40" y="388316"/>
            <a:ext cx="2178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8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5D8AA49-4B2B-4A8B-8546-6992BFF4FA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5" r="30881"/>
          <a:stretch/>
        </p:blipFill>
        <p:spPr>
          <a:xfrm>
            <a:off x="1" y="4480560"/>
            <a:ext cx="1607000" cy="2377440"/>
          </a:xfrm>
          <a:prstGeom prst="rect">
            <a:avLst/>
          </a:prstGeom>
          <a:effectLst/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2142C0D-B4A3-41B3-8716-81BF16B8FCCF}"/>
              </a:ext>
            </a:extLst>
          </p:cNvPr>
          <p:cNvSpPr txBox="1"/>
          <p:nvPr/>
        </p:nvSpPr>
        <p:spPr>
          <a:xfrm>
            <a:off x="432435" y="1051560"/>
            <a:ext cx="11327130" cy="535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chemeClr val="accent2"/>
                </a:solidFill>
                <a:latin typeface="Gibson Light"/>
              </a:rPr>
              <a:t>Oggetto</a:t>
            </a:r>
            <a:r>
              <a:rPr lang="en-US" sz="2400" b="1" dirty="0">
                <a:solidFill>
                  <a:schemeClr val="accent2"/>
                </a:solidFill>
                <a:latin typeface="Gibson Light"/>
              </a:rPr>
              <a:t>: </a:t>
            </a:r>
            <a:r>
              <a:rPr lang="it-IT" sz="2200" dirty="0">
                <a:solidFill>
                  <a:schemeClr val="tx2"/>
                </a:solidFill>
                <a:latin typeface="Gibson Light"/>
              </a:rPr>
              <a:t>Valorizza fasi o interi processi partecipativi relativi a</a:t>
            </a:r>
            <a:r>
              <a:rPr lang="it-IT" sz="2200" dirty="0">
                <a:solidFill>
                  <a:schemeClr val="tx2"/>
                </a:solidFill>
              </a:rPr>
              <a:t> progettualità che a livello locale concorrono al raggiungimento degli obiettivi Onu e a ricaduta europei, nazionali e regionali, definiti SDG o semplicemente Goals</a:t>
            </a:r>
            <a:endParaRPr lang="en-US" sz="2200" dirty="0">
              <a:solidFill>
                <a:schemeClr val="tx2"/>
              </a:solidFill>
              <a:latin typeface="Gibson Light"/>
            </a:endParaRPr>
          </a:p>
          <a:p>
            <a:pPr>
              <a:lnSpc>
                <a:spcPct val="120000"/>
              </a:lnSpc>
            </a:pPr>
            <a:endParaRPr lang="en-US" sz="700" dirty="0">
              <a:latin typeface="Gibson Light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chemeClr val="accent2"/>
                </a:solidFill>
                <a:latin typeface="Gibson Light"/>
              </a:rPr>
              <a:t>Destinatari</a:t>
            </a:r>
            <a:r>
              <a:rPr lang="en-US" sz="2400" b="1" dirty="0">
                <a:solidFill>
                  <a:schemeClr val="accent2"/>
                </a:solidFill>
                <a:latin typeface="Gibson Light"/>
              </a:rPr>
              <a:t>:</a:t>
            </a:r>
            <a:r>
              <a:rPr lang="en-US" sz="2400" dirty="0">
                <a:latin typeface="Gibson Ligh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Gli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enti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locali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,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altri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soggetti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pubblici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,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soggetti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giuridici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privati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(in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presenza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dell’</a:t>
            </a:r>
            <a:r>
              <a:rPr lang="en-US" sz="2200" b="1" dirty="0" err="1">
                <a:solidFill>
                  <a:schemeClr val="tx2"/>
                </a:solidFill>
                <a:latin typeface="Gibson Light"/>
              </a:rPr>
              <a:t>adesione</a:t>
            </a:r>
            <a:r>
              <a:rPr lang="en-US" sz="2200" b="1" dirty="0">
                <a:solidFill>
                  <a:schemeClr val="tx2"/>
                </a:solidFill>
                <a:latin typeface="Gibson Light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Gibson Light"/>
              </a:rPr>
              <a:t>formale</a:t>
            </a:r>
            <a:r>
              <a:rPr lang="en-US" sz="2200" b="1" dirty="0">
                <a:solidFill>
                  <a:schemeClr val="tx2"/>
                </a:solidFill>
                <a:latin typeface="Gibson Light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Gibson Light"/>
              </a:rPr>
              <a:t>dell’ente</a:t>
            </a:r>
            <a:r>
              <a:rPr lang="en-US" sz="2200" b="1" dirty="0">
                <a:solidFill>
                  <a:schemeClr val="tx2"/>
                </a:solidFill>
                <a:latin typeface="Gibson Ligh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che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ha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determinato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l’oggetto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del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processo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partecipativo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) </a:t>
            </a:r>
          </a:p>
          <a:p>
            <a:pPr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700" b="1" dirty="0">
              <a:latin typeface="Gibson Light"/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accent2"/>
                </a:solidFill>
                <a:latin typeface="Gibson Light"/>
              </a:rPr>
              <a:t>Risorse: 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La Giunta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regionale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concede un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contributo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massimo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di </a:t>
            </a:r>
            <a:r>
              <a:rPr lang="en-US" sz="2200" b="1" dirty="0">
                <a:solidFill>
                  <a:schemeClr val="tx2"/>
                </a:solidFill>
                <a:latin typeface="Gibson Light"/>
              </a:rPr>
              <a:t>€ 15.000 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€ a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ciascun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progetto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ammesso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a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contributo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. I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contributi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saranno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finanziati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nei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limiti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della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disponibilità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del bilancio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regionale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. (circa </a:t>
            </a:r>
            <a:r>
              <a:rPr lang="en-US" sz="2200" b="1" dirty="0">
                <a:solidFill>
                  <a:schemeClr val="tx2"/>
                </a:solidFill>
                <a:latin typeface="Gibson Light"/>
              </a:rPr>
              <a:t>500.000€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risorse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totali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)</a:t>
            </a:r>
          </a:p>
          <a:p>
            <a:pPr marL="685800" lvl="2">
              <a:lnSpc>
                <a:spcPct val="120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chemeClr val="accent2"/>
                </a:solidFill>
                <a:latin typeface="Gibson Light"/>
              </a:rPr>
              <a:t>Premialità</a:t>
            </a:r>
            <a:r>
              <a:rPr lang="en-US" sz="2400" b="1" dirty="0">
                <a:solidFill>
                  <a:schemeClr val="accent2"/>
                </a:solidFill>
                <a:latin typeface="Gibson Light"/>
              </a:rPr>
              <a:t> (</a:t>
            </a:r>
            <a:r>
              <a:rPr lang="en-US" sz="2400" b="1" dirty="0" err="1">
                <a:solidFill>
                  <a:schemeClr val="accent2"/>
                </a:solidFill>
                <a:latin typeface="Gibson Light"/>
              </a:rPr>
              <a:t>specifiche</a:t>
            </a:r>
            <a:r>
              <a:rPr lang="en-US" sz="2400" b="1" dirty="0">
                <a:solidFill>
                  <a:schemeClr val="accent2"/>
                </a:solidFill>
                <a:latin typeface="Gibson Light"/>
              </a:rPr>
              <a:t>) per </a:t>
            </a:r>
            <a:r>
              <a:rPr lang="en-US" sz="2400" b="1" dirty="0" err="1">
                <a:solidFill>
                  <a:schemeClr val="accent2"/>
                </a:solidFill>
                <a:latin typeface="Gibson Light"/>
              </a:rPr>
              <a:t>Unioni</a:t>
            </a:r>
            <a:r>
              <a:rPr lang="en-US" sz="2400" b="1" dirty="0">
                <a:solidFill>
                  <a:schemeClr val="accent2"/>
                </a:solidFill>
                <a:latin typeface="Gibson Light"/>
              </a:rPr>
              <a:t>: </a:t>
            </a:r>
          </a:p>
          <a:p>
            <a:pPr marL="1200150" lvl="2"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Gibson Light"/>
              </a:rPr>
              <a:t>5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Punti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se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il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proponente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è un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Unione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di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Comune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e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il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progetto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riguarda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la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pianificazione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strategica</a:t>
            </a:r>
            <a:endParaRPr lang="en-US" sz="2200" dirty="0">
              <a:solidFill>
                <a:schemeClr val="tx2"/>
              </a:solidFill>
              <a:latin typeface="Gibson Light"/>
            </a:endParaRPr>
          </a:p>
          <a:p>
            <a:pPr marL="1200150" lvl="2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Gibson Light"/>
              </a:rPr>
              <a:t>3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punti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se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il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proponente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è un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Comune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derivato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da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fusione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o un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Unione</a:t>
            </a:r>
            <a:endParaRPr lang="en-US" sz="2200" dirty="0">
              <a:solidFill>
                <a:schemeClr val="tx2"/>
              </a:solidFill>
              <a:latin typeface="Gibson Light"/>
            </a:endParaRPr>
          </a:p>
          <a:p>
            <a:pPr marL="1600200" lvl="4">
              <a:lnSpc>
                <a:spcPct val="120000"/>
              </a:lnSpc>
            </a:pPr>
            <a:r>
              <a:rPr lang="en-US" sz="2400" b="1" dirty="0" err="1">
                <a:solidFill>
                  <a:schemeClr val="accent2"/>
                </a:solidFill>
                <a:latin typeface="Gibson Light"/>
              </a:rPr>
              <a:t>Scadenza</a:t>
            </a:r>
            <a:r>
              <a:rPr lang="en-US" sz="2400" b="1" dirty="0">
                <a:solidFill>
                  <a:schemeClr val="accent2"/>
                </a:solidFill>
                <a:latin typeface="Gibson Light"/>
              </a:rPr>
              <a:t>:</a:t>
            </a:r>
            <a:r>
              <a:rPr lang="en-US" sz="2400" dirty="0">
                <a:latin typeface="Gibson Light"/>
              </a:rPr>
              <a:t> 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la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domanda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deve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essere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inoltrata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entro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le ore 11.00 del </a:t>
            </a:r>
            <a:r>
              <a:rPr lang="en-US" sz="2200" b="1" dirty="0">
                <a:solidFill>
                  <a:schemeClr val="tx2"/>
                </a:solidFill>
                <a:latin typeface="Gibson Light"/>
              </a:rPr>
              <a:t>16/10/2019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56BA6FFF-908C-4784-A0B4-3DDA6C6243FE}"/>
              </a:ext>
            </a:extLst>
          </p:cNvPr>
          <p:cNvSpPr txBox="1">
            <a:spLocks/>
          </p:cNvSpPr>
          <p:nvPr/>
        </p:nvSpPr>
        <p:spPr>
          <a:xfrm>
            <a:off x="0" y="-5899"/>
            <a:ext cx="8134351" cy="1194619"/>
          </a:xfrm>
          <a:prstGeom prst="round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1938">
              <a:spcAft>
                <a:spcPts val="600"/>
              </a:spcAft>
            </a:pPr>
            <a:r>
              <a:rPr lang="en-US" b="1" dirty="0">
                <a:solidFill>
                  <a:schemeClr val="tx2"/>
                </a:solidFill>
                <a:latin typeface="Gibson Light"/>
              </a:rPr>
              <a:t>Il bando Partecipazione</a:t>
            </a:r>
          </a:p>
        </p:txBody>
      </p:sp>
    </p:spTree>
    <p:extLst>
      <p:ext uri="{BB962C8B-B14F-4D97-AF65-F5344CB8AC3E}">
        <p14:creationId xmlns:p14="http://schemas.microsoft.com/office/powerpoint/2010/main" val="3270082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id="{56BA6FFF-908C-4784-A0B4-3DDA6C6243FE}"/>
              </a:ext>
            </a:extLst>
          </p:cNvPr>
          <p:cNvSpPr txBox="1">
            <a:spLocks/>
          </p:cNvSpPr>
          <p:nvPr/>
        </p:nvSpPr>
        <p:spPr>
          <a:xfrm>
            <a:off x="0" y="187783"/>
            <a:ext cx="11840230" cy="1130239"/>
          </a:xfrm>
          <a:prstGeom prst="round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1938"/>
            <a:r>
              <a:rPr lang="it-IT" sz="3200" b="1" dirty="0">
                <a:solidFill>
                  <a:schemeClr val="tx2"/>
                </a:solidFill>
                <a:latin typeface="Gibson Light"/>
                <a:ea typeface="+mn-ea"/>
                <a:cs typeface="+mn-cs"/>
              </a:rPr>
              <a:t> Altri bandi e opportunità in scadenza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2142C0D-B4A3-41B3-8716-81BF16B8FCCF}"/>
              </a:ext>
            </a:extLst>
          </p:cNvPr>
          <p:cNvSpPr txBox="1"/>
          <p:nvPr/>
        </p:nvSpPr>
        <p:spPr>
          <a:xfrm>
            <a:off x="1543665" y="1215385"/>
            <a:ext cx="8909340" cy="57246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2"/>
                </a:solidFill>
                <a:latin typeface="Gibson Light"/>
              </a:rPr>
              <a:t>Bando per comunicare gli obiettivi di sviluppo sostenibile</a:t>
            </a:r>
          </a:p>
          <a:p>
            <a:r>
              <a:rPr lang="it-IT" sz="2400" b="1" dirty="0">
                <a:solidFill>
                  <a:schemeClr val="tx2"/>
                </a:solidFill>
                <a:latin typeface="Gibson Light"/>
              </a:rPr>
              <a:t>Obiettivo:</a:t>
            </a:r>
            <a:r>
              <a:rPr lang="it-IT" sz="2000" dirty="0"/>
              <a:t>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Realizzazione di campagne di comunicazione e sensibilizzazione nell'ambito del progetto europeo 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</a:rPr>
              <a:t>Shaping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 Fair Cities, per far conoscere ai cittadini l’Agenda 2030.</a:t>
            </a:r>
          </a:p>
          <a:p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Risorse: € 225.000 euro circa</a:t>
            </a:r>
          </a:p>
          <a:p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Scadenza: 20 settembre 2019</a:t>
            </a:r>
          </a:p>
          <a:p>
            <a:r>
              <a:rPr lang="it-IT" u="sng" dirty="0">
                <a:hlinkClick r:id="rId2"/>
              </a:rPr>
              <a:t>https://progeu.regione.emilia-romagna.it/it/faircities/notizie/2019/pubblicato-il-bando-rivolto-agli-enti-locali-per-il-progetto-shaping-fair-cities</a:t>
            </a:r>
            <a:r>
              <a:rPr lang="it-IT" dirty="0"/>
              <a:t> </a:t>
            </a:r>
          </a:p>
          <a:p>
            <a:r>
              <a:rPr lang="it-IT" dirty="0"/>
              <a:t> </a:t>
            </a:r>
          </a:p>
          <a:p>
            <a:r>
              <a:rPr lang="it-IT" sz="2400" b="1" dirty="0">
                <a:solidFill>
                  <a:schemeClr val="accent2"/>
                </a:solidFill>
                <a:latin typeface="Gibson Light"/>
              </a:rPr>
              <a:t>Manifestazione di interesse per Osservatorio locale del Paesaggio</a:t>
            </a:r>
          </a:p>
          <a:p>
            <a:r>
              <a:rPr lang="it-IT" sz="2400" b="1" dirty="0">
                <a:solidFill>
                  <a:schemeClr val="tx2"/>
                </a:solidFill>
                <a:latin typeface="Gibson Light"/>
              </a:rPr>
              <a:t>Obiettivo:</a:t>
            </a:r>
            <a:r>
              <a:rPr lang="it-IT" sz="2000" b="1" dirty="0"/>
              <a:t>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Comuni, Unioni di Comuni e altri Enti possono manifestare interesse a creare un Osservatorio locale del paesaggio, per prendersi cura del proprio paesaggio e valorizzarlo a partire dalla sua conoscenza.</a:t>
            </a:r>
          </a:p>
          <a:p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Risorse: Partecipazione a due progetti finanziati dalla Regione. </a:t>
            </a:r>
          </a:p>
          <a:p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Scadenza: 14 settembre 2019</a:t>
            </a:r>
          </a:p>
          <a:p>
            <a:r>
              <a:rPr lang="it-IT" u="sng" dirty="0">
                <a:hlinkClick r:id="rId3"/>
              </a:rPr>
              <a:t>http://territorio.regione.emilia-romagna.it/notizie/2019/al-via-due-progetti-di-partecipazione-sensibilizzazione-e-conoscenza-del-paesaggio</a:t>
            </a:r>
            <a:endParaRPr lang="it-IT" dirty="0"/>
          </a:p>
          <a:p>
            <a:r>
              <a:rPr lang="it-IT" sz="2000" dirty="0"/>
              <a:t> </a:t>
            </a:r>
          </a:p>
        </p:txBody>
      </p:sp>
      <p:pic>
        <p:nvPicPr>
          <p:cNvPr id="3" name="Elemento grafico 2" descr="Scena collina">
            <a:extLst>
              <a:ext uri="{FF2B5EF4-FFF2-40B4-BE49-F238E27FC236}">
                <a16:creationId xmlns:a16="http://schemas.microsoft.com/office/drawing/2014/main" id="{E56E57D4-951C-4059-8B9F-E6692BAA1E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4265" y="4893309"/>
            <a:ext cx="914400" cy="914400"/>
          </a:xfrm>
          <a:prstGeom prst="rect">
            <a:avLst/>
          </a:prstGeom>
        </p:spPr>
      </p:pic>
      <p:pic>
        <p:nvPicPr>
          <p:cNvPr id="7" name="Elemento grafico 6" descr="Marketing">
            <a:extLst>
              <a:ext uri="{FF2B5EF4-FFF2-40B4-BE49-F238E27FC236}">
                <a16:creationId xmlns:a16="http://schemas.microsoft.com/office/drawing/2014/main" id="{C3CBFF54-B8DE-407F-A9D8-B836CEE971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9265" y="20936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55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id="{56BA6FFF-908C-4784-A0B4-3DDA6C6243FE}"/>
              </a:ext>
            </a:extLst>
          </p:cNvPr>
          <p:cNvSpPr txBox="1">
            <a:spLocks/>
          </p:cNvSpPr>
          <p:nvPr/>
        </p:nvSpPr>
        <p:spPr>
          <a:xfrm>
            <a:off x="0" y="219075"/>
            <a:ext cx="11840230" cy="1130239"/>
          </a:xfrm>
          <a:prstGeom prst="round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1938"/>
            <a:r>
              <a:rPr lang="it-IT" sz="3200" b="1" dirty="0">
                <a:solidFill>
                  <a:schemeClr val="tx2"/>
                </a:solidFill>
                <a:latin typeface="Gibson Light"/>
                <a:ea typeface="+mn-ea"/>
                <a:cs typeface="+mn-cs"/>
              </a:rPr>
              <a:t> Altri bandi e opportunità in scadenza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2142C0D-B4A3-41B3-8716-81BF16B8FCCF}"/>
              </a:ext>
            </a:extLst>
          </p:cNvPr>
          <p:cNvSpPr txBox="1"/>
          <p:nvPr/>
        </p:nvSpPr>
        <p:spPr>
          <a:xfrm>
            <a:off x="1918251" y="1041023"/>
            <a:ext cx="9595723" cy="56630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2"/>
                </a:solidFill>
                <a:latin typeface="Gibson Light"/>
              </a:rPr>
              <a:t>Bando per Edifici Pubblici più «Green»</a:t>
            </a:r>
          </a:p>
          <a:p>
            <a:r>
              <a:rPr lang="it-IT" sz="2000" dirty="0">
                <a:solidFill>
                  <a:schemeClr val="bg2">
                    <a:lumMod val="25000"/>
                  </a:schemeClr>
                </a:solidFill>
              </a:rPr>
              <a:t>Obiettivo: Sostenere il miglioramento dell’efficienza energetica negli edifici pubblici e nell’edilizia residenziale pubblica.</a:t>
            </a:r>
          </a:p>
          <a:p>
            <a:r>
              <a:rPr lang="it-IT" sz="2000" dirty="0">
                <a:solidFill>
                  <a:schemeClr val="bg2">
                    <a:lumMod val="25000"/>
                  </a:schemeClr>
                </a:solidFill>
              </a:rPr>
              <a:t>Risorse: 5 milioni di € per il triennio 2019-21</a:t>
            </a:r>
          </a:p>
          <a:p>
            <a:r>
              <a:rPr lang="it-IT" sz="2000" dirty="0">
                <a:solidFill>
                  <a:schemeClr val="bg2">
                    <a:lumMod val="25000"/>
                  </a:schemeClr>
                </a:solidFill>
              </a:rPr>
              <a:t>Scadenza: Domanda di contributo dal</a:t>
            </a:r>
            <a:r>
              <a:rPr lang="it-IT" sz="2000" b="1" dirty="0">
                <a:solidFill>
                  <a:schemeClr val="bg2">
                    <a:lumMod val="25000"/>
                  </a:schemeClr>
                </a:solidFill>
              </a:rPr>
              <a:t> 10 settembre 2019</a:t>
            </a:r>
            <a:r>
              <a:rPr lang="it-IT" sz="2000" dirty="0">
                <a:solidFill>
                  <a:schemeClr val="bg2">
                    <a:lumMod val="25000"/>
                  </a:schemeClr>
                </a:solidFill>
              </a:rPr>
              <a:t> al </a:t>
            </a:r>
            <a:r>
              <a:rPr lang="it-IT" sz="2000" b="1" dirty="0">
                <a:solidFill>
                  <a:schemeClr val="bg2">
                    <a:lumMod val="25000"/>
                  </a:schemeClr>
                </a:solidFill>
              </a:rPr>
              <a:t>31 gennaio 2020</a:t>
            </a:r>
            <a:r>
              <a:rPr lang="it-IT" sz="20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it-IT" u="sng" dirty="0">
                <a:hlinkClick r:id="rId2"/>
              </a:rPr>
              <a:t>http://fesr.regione.emilia-romagna.it/opportunita/2019/riqualificazione-energetica-degli-edifici-pubblici-anno-2019</a:t>
            </a:r>
            <a:endParaRPr lang="it-IT" dirty="0"/>
          </a:p>
          <a:p>
            <a:r>
              <a:rPr lang="it-IT" sz="2000" dirty="0"/>
              <a:t> </a:t>
            </a:r>
          </a:p>
          <a:p>
            <a:r>
              <a:rPr lang="it-IT" sz="2400" b="1" dirty="0">
                <a:solidFill>
                  <a:schemeClr val="accent2"/>
                </a:solidFill>
                <a:latin typeface="Gibson Light"/>
              </a:rPr>
              <a:t>Progetto di Academy della dirigenza pubblica dell’Emilia-Romagna</a:t>
            </a:r>
          </a:p>
          <a:p>
            <a:r>
              <a:rPr lang="it-IT" sz="2000" dirty="0">
                <a:solidFill>
                  <a:schemeClr val="bg2">
                    <a:lumMod val="25000"/>
                  </a:schemeClr>
                </a:solidFill>
              </a:rPr>
              <a:t>Obiettivo: Formare manager dell’innovazione e a creare un network di professionisti della Regione e degli enti locali del territorio capaci di condurre e supportare la PA verso la creazione e la gestione del valore pubblico.</a:t>
            </a:r>
          </a:p>
          <a:p>
            <a:r>
              <a:rPr lang="it-IT" sz="2000" dirty="0">
                <a:solidFill>
                  <a:schemeClr val="bg2">
                    <a:lumMod val="25000"/>
                  </a:schemeClr>
                </a:solidFill>
              </a:rPr>
              <a:t>Il master universitario di II livello è attivato dall’</a:t>
            </a:r>
            <a:r>
              <a:rPr lang="it-IT" sz="2000" b="1" dirty="0">
                <a:solidFill>
                  <a:schemeClr val="bg2">
                    <a:lumMod val="25000"/>
                  </a:schemeClr>
                </a:solidFill>
              </a:rPr>
              <a:t>Alma Mater </a:t>
            </a:r>
            <a:r>
              <a:rPr lang="it-IT" sz="2000" b="1" dirty="0" err="1">
                <a:solidFill>
                  <a:schemeClr val="bg2">
                    <a:lumMod val="25000"/>
                  </a:schemeClr>
                </a:solidFill>
              </a:rPr>
              <a:t>Studiorum</a:t>
            </a:r>
            <a:r>
              <a:rPr lang="it-IT" sz="2000" b="1" dirty="0">
                <a:solidFill>
                  <a:schemeClr val="bg2">
                    <a:lumMod val="25000"/>
                  </a:schemeClr>
                </a:solidFill>
              </a:rPr>
              <a:t> Università di Bologna </a:t>
            </a:r>
            <a:r>
              <a:rPr lang="it-IT" sz="2000" dirty="0">
                <a:solidFill>
                  <a:schemeClr val="bg2">
                    <a:lumMod val="25000"/>
                  </a:schemeClr>
                </a:solidFill>
              </a:rPr>
              <a:t>congiuntamente all’Università di Modena e Reggio e all’Università di Ferrara ed in collaborazione con Fondazione Bologna University Business School, sul cui sito sono reperibili tutte le informazioni e copia del bando</a:t>
            </a:r>
          </a:p>
          <a:p>
            <a:r>
              <a:rPr lang="it-IT" sz="2000" dirty="0">
                <a:solidFill>
                  <a:schemeClr val="bg2">
                    <a:lumMod val="25000"/>
                  </a:schemeClr>
                </a:solidFill>
              </a:rPr>
              <a:t>Scadenza: </a:t>
            </a:r>
            <a:r>
              <a:rPr lang="it-IT" sz="2000" b="1" dirty="0">
                <a:solidFill>
                  <a:schemeClr val="bg2">
                    <a:lumMod val="25000"/>
                  </a:schemeClr>
                </a:solidFill>
              </a:rPr>
              <a:t>Iscrizioni entro 16 ottobre 2019 </a:t>
            </a:r>
          </a:p>
          <a:p>
            <a:r>
              <a:rPr lang="it-IT" u="sng" dirty="0">
                <a:hlinkClick r:id="rId3"/>
              </a:rPr>
              <a:t>https://www.bbs.unibo.it/hp/master-executive/public-management-and-innovation/</a:t>
            </a:r>
            <a:endParaRPr lang="it-IT" dirty="0"/>
          </a:p>
        </p:txBody>
      </p:sp>
      <p:pic>
        <p:nvPicPr>
          <p:cNvPr id="4" name="Elemento grafico 3" descr="Scuola">
            <a:extLst>
              <a:ext uri="{FF2B5EF4-FFF2-40B4-BE49-F238E27FC236}">
                <a16:creationId xmlns:a16="http://schemas.microsoft.com/office/drawing/2014/main" id="{D2542176-6A42-415C-BD95-0FBD9C8F77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4284" y="1578121"/>
            <a:ext cx="1275429" cy="127542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1890332-18DA-4268-B923-538B771249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53" y="4196509"/>
            <a:ext cx="1720298" cy="114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10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2142C0D-B4A3-41B3-8716-81BF16B8FCCF}"/>
              </a:ext>
            </a:extLst>
          </p:cNvPr>
          <p:cNvSpPr txBox="1"/>
          <p:nvPr/>
        </p:nvSpPr>
        <p:spPr>
          <a:xfrm>
            <a:off x="466402" y="4132743"/>
            <a:ext cx="8568428" cy="3195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err="1">
                <a:solidFill>
                  <a:schemeClr val="accent2"/>
                </a:solidFill>
                <a:latin typeface="Gibson Light"/>
              </a:rPr>
              <a:t>Obiettivi</a:t>
            </a:r>
            <a:r>
              <a:rPr lang="en-US" sz="2800" b="1" dirty="0">
                <a:solidFill>
                  <a:schemeClr val="accent2"/>
                </a:solidFill>
                <a:latin typeface="Gibson Light"/>
              </a:rPr>
              <a:t>:</a:t>
            </a:r>
            <a:r>
              <a:rPr lang="en-US" sz="2800" dirty="0">
                <a:latin typeface="Gibson Light"/>
              </a:rPr>
              <a:t> </a:t>
            </a:r>
            <a:r>
              <a:rPr lang="it-IT" sz="2200" dirty="0">
                <a:solidFill>
                  <a:schemeClr val="tx2"/>
                </a:solidFill>
              </a:rPr>
              <a:t>Supportare le Unioni nel «leggere» le caratteristiche del territorio al di là dei limiti amministrativi comunali e creare una base di conoscenza oggettiva e condivisa a partire della quale discutere le ipotesi di sviluppo del territorio</a:t>
            </a:r>
            <a:endParaRPr lang="en-US" sz="2200" dirty="0">
              <a:solidFill>
                <a:schemeClr val="tx2"/>
              </a:solidFill>
            </a:endParaRPr>
          </a:p>
          <a:p>
            <a:pPr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700" b="1" dirty="0">
              <a:latin typeface="Gibson Light"/>
            </a:endParaRPr>
          </a:p>
          <a:p>
            <a:endParaRPr lang="it-IT" sz="2200" dirty="0">
              <a:solidFill>
                <a:schemeClr val="tx2"/>
              </a:solidFill>
              <a:latin typeface="Gibson Light"/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56BA6FFF-908C-4784-A0B4-3DDA6C6243FE}"/>
              </a:ext>
            </a:extLst>
          </p:cNvPr>
          <p:cNvSpPr txBox="1">
            <a:spLocks/>
          </p:cNvSpPr>
          <p:nvPr/>
        </p:nvSpPr>
        <p:spPr>
          <a:xfrm>
            <a:off x="466402" y="230174"/>
            <a:ext cx="8134351" cy="1194619"/>
          </a:xfrm>
          <a:prstGeom prst="round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chemeClr val="tx2"/>
                </a:solidFill>
                <a:latin typeface="Gibson Light"/>
              </a:rPr>
              <a:t>L’Atlante degli ambiti territoriali </a:t>
            </a:r>
          </a:p>
          <a:p>
            <a:r>
              <a:rPr lang="it-IT" b="1" dirty="0">
                <a:solidFill>
                  <a:schemeClr val="tx2"/>
                </a:solidFill>
                <a:latin typeface="Gibson Light"/>
              </a:rPr>
              <a:t>ottimali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1D87332-BFDD-4542-BCBA-195B7F9E9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7554" y="1660848"/>
            <a:ext cx="2148347" cy="2994125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4450F2E6-F300-4973-B6C4-C3810849B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3010" y="5197152"/>
            <a:ext cx="2733333" cy="1066667"/>
          </a:xfrm>
          <a:prstGeom prst="rect">
            <a:avLst/>
          </a:prstGeom>
        </p:spPr>
      </p:pic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BEBD2B90-5E62-4BF2-8868-CD89E97E45A3}"/>
              </a:ext>
            </a:extLst>
          </p:cNvPr>
          <p:cNvSpPr/>
          <p:nvPr/>
        </p:nvSpPr>
        <p:spPr>
          <a:xfrm>
            <a:off x="466402" y="1679628"/>
            <a:ext cx="8314778" cy="190693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>
              <a:latin typeface="Gibson Light"/>
            </a:endParaRPr>
          </a:p>
          <a:p>
            <a:pPr algn="ctr"/>
            <a:r>
              <a:rPr lang="it-IT" sz="2000">
                <a:latin typeface="Gibson Light"/>
              </a:rPr>
              <a:t>La Regione fornisce un </a:t>
            </a:r>
            <a:r>
              <a:rPr lang="it-IT" sz="3200" b="1">
                <a:solidFill>
                  <a:schemeClr val="accent2"/>
                </a:solidFill>
                <a:latin typeface="Gibson Light"/>
              </a:rPr>
              <a:t>quadro conoscitivo per ciascun ambito territoriale ottimale</a:t>
            </a:r>
            <a:r>
              <a:rPr lang="it-IT" sz="2000">
                <a:latin typeface="Gibson Light"/>
              </a:rPr>
              <a:t>, contenente l’analisi del contesto attraverso un set di indicatori e dati demografici, socio-economici e territoriali, su </a:t>
            </a:r>
            <a:r>
              <a:rPr lang="it-IT" sz="3200" b="1">
                <a:solidFill>
                  <a:schemeClr val="accent2"/>
                </a:solidFill>
                <a:latin typeface="Gibson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Unioni di Comuni</a:t>
            </a:r>
            <a:r>
              <a:rPr lang="it-IT" sz="3200" b="1">
                <a:solidFill>
                  <a:schemeClr val="accent2"/>
                </a:solidFill>
                <a:latin typeface="Gibson Light"/>
              </a:rPr>
              <a:t>  </a:t>
            </a:r>
            <a:r>
              <a:rPr lang="it-IT" sz="2000">
                <a:latin typeface="Gibson Light"/>
              </a:rPr>
              <a:t>(dal 15 settembre )</a:t>
            </a:r>
          </a:p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7160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2142C0D-B4A3-41B3-8716-81BF16B8FCCF}"/>
              </a:ext>
            </a:extLst>
          </p:cNvPr>
          <p:cNvSpPr txBox="1"/>
          <p:nvPr/>
        </p:nvSpPr>
        <p:spPr>
          <a:xfrm>
            <a:off x="422665" y="1569473"/>
            <a:ext cx="6806961" cy="2994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Gibson Light"/>
              </a:rPr>
              <a:t>Cosa: </a:t>
            </a:r>
            <a:r>
              <a:rPr lang="it-IT" sz="2000" b="1" dirty="0">
                <a:solidFill>
                  <a:schemeClr val="accent2"/>
                </a:solidFill>
              </a:rPr>
              <a:t>Moka Unioni è uno strumento GIS che utilizza oggetti</a:t>
            </a:r>
            <a:r>
              <a:rPr lang="it-IT" sz="2000" b="1" dirty="0">
                <a:solidFill>
                  <a:schemeClr val="tx2"/>
                </a:solidFill>
              </a:rPr>
              <a:t> </a:t>
            </a:r>
            <a:r>
              <a:rPr lang="it-IT" sz="2000" dirty="0">
                <a:solidFill>
                  <a:schemeClr val="tx2"/>
                </a:solidFill>
              </a:rPr>
              <a:t>(cartografie, temi, legende, database, funzioni) </a:t>
            </a:r>
            <a:r>
              <a:rPr lang="it-IT" sz="2000" b="1" dirty="0">
                <a:solidFill>
                  <a:schemeClr val="accent2"/>
                </a:solidFill>
              </a:rPr>
              <a:t>organizzati in un catalogo condiviso.</a:t>
            </a:r>
            <a:br>
              <a:rPr lang="it-IT" sz="2000" b="1" dirty="0">
                <a:solidFill>
                  <a:schemeClr val="accent2"/>
                </a:solidFill>
              </a:rPr>
            </a:br>
            <a:r>
              <a:rPr lang="it-IT" sz="2000" b="1" dirty="0">
                <a:solidFill>
                  <a:schemeClr val="accent2"/>
                </a:solidFill>
              </a:rPr>
              <a:t>Gli oggetti </a:t>
            </a:r>
            <a:r>
              <a:rPr lang="it-IT" sz="2000" dirty="0">
                <a:solidFill>
                  <a:schemeClr val="accent2"/>
                </a:solidFill>
              </a:rPr>
              <a:t> </a:t>
            </a:r>
            <a:r>
              <a:rPr lang="it-IT" sz="2000" b="1" dirty="0">
                <a:solidFill>
                  <a:schemeClr val="accent2"/>
                </a:solidFill>
              </a:rPr>
              <a:t>vengono costruiti dinamicamente sulla base delle caratteristiche impostate</a:t>
            </a:r>
            <a:r>
              <a:rPr lang="it-IT" sz="20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56BA6FFF-908C-4784-A0B4-3DDA6C6243FE}"/>
              </a:ext>
            </a:extLst>
          </p:cNvPr>
          <p:cNvSpPr txBox="1">
            <a:spLocks/>
          </p:cNvSpPr>
          <p:nvPr/>
        </p:nvSpPr>
        <p:spPr>
          <a:xfrm>
            <a:off x="209659" y="328205"/>
            <a:ext cx="8134351" cy="1194619"/>
          </a:xfrm>
          <a:prstGeom prst="round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1938">
              <a:spcAft>
                <a:spcPts val="600"/>
              </a:spcAft>
            </a:pPr>
            <a:r>
              <a:rPr lang="en-US" b="1" dirty="0">
                <a:solidFill>
                  <a:schemeClr val="tx2"/>
                </a:solidFill>
                <a:latin typeface="Gibson Light"/>
              </a:rPr>
              <a:t>La MOKA </a:t>
            </a:r>
            <a:r>
              <a:rPr lang="en-US" b="1" dirty="0" err="1">
                <a:solidFill>
                  <a:schemeClr val="tx2"/>
                </a:solidFill>
                <a:latin typeface="Gibson Light"/>
              </a:rPr>
              <a:t>delle</a:t>
            </a:r>
            <a:r>
              <a:rPr lang="en-US" b="1" dirty="0">
                <a:solidFill>
                  <a:schemeClr val="tx2"/>
                </a:solidFill>
                <a:latin typeface="Gibson Light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Gibson Light"/>
              </a:rPr>
              <a:t>Unioni</a:t>
            </a:r>
            <a:r>
              <a:rPr lang="en-US" b="1" dirty="0">
                <a:solidFill>
                  <a:schemeClr val="tx2"/>
                </a:solidFill>
                <a:latin typeface="Gibson Light"/>
              </a:rPr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A0F7890-45AF-4996-96FB-25FFD3741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626" y="1858044"/>
            <a:ext cx="4749369" cy="241702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BB38903-85C4-4DD9-BDC0-1140582555B9}"/>
              </a:ext>
            </a:extLst>
          </p:cNvPr>
          <p:cNvSpPr txBox="1"/>
          <p:nvPr/>
        </p:nvSpPr>
        <p:spPr>
          <a:xfrm>
            <a:off x="422665" y="4563635"/>
            <a:ext cx="959177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2"/>
                </a:solidFill>
                <a:latin typeface="Gibson Light"/>
              </a:rPr>
              <a:t>Obiettivi</a:t>
            </a:r>
            <a:r>
              <a:rPr lang="en-US" sz="2000" b="1" dirty="0">
                <a:solidFill>
                  <a:schemeClr val="accent2"/>
                </a:solidFill>
                <a:latin typeface="Gibson Light"/>
              </a:rPr>
              <a:t>:</a:t>
            </a:r>
            <a:r>
              <a:rPr lang="en-US" sz="2000" dirty="0">
                <a:latin typeface="Gibson Light"/>
              </a:rPr>
              <a:t> </a:t>
            </a:r>
            <a:r>
              <a:rPr lang="it-IT" sz="2000" dirty="0">
                <a:solidFill>
                  <a:schemeClr val="tx2"/>
                </a:solidFill>
              </a:rPr>
              <a:t>Moka Unioni fornisce un supporto informativo a livello di Ambiti Territoriali Ottimali consentendo la rappresentazione al di là dei confini amministrativi comunali di fenomeni ed indicatori sociali, economici e territoriali. Potrà essere implementato condividendo insieme i contenuti analitici utili alle Unioni.</a:t>
            </a:r>
            <a:endParaRPr lang="en-US" sz="2000" dirty="0">
              <a:solidFill>
                <a:schemeClr val="tx2"/>
              </a:solidFill>
            </a:endParaRPr>
          </a:p>
          <a:p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9ABDF4B-11B5-4066-80BD-45CDD3D9D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608" y="250264"/>
            <a:ext cx="1281727" cy="120161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64C9E1A-62E6-4CF3-A8E4-27D979D410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899337" y="5363854"/>
            <a:ext cx="1026187" cy="119721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6AC51EF-CAE3-4DEC-A085-1DE4E1A1DBB7}"/>
              </a:ext>
            </a:extLst>
          </p:cNvPr>
          <p:cNvSpPr txBox="1"/>
          <p:nvPr/>
        </p:nvSpPr>
        <p:spPr>
          <a:xfrm>
            <a:off x="10743148" y="7051147"/>
            <a:ext cx="66928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5" tooltip="http://ubee.enseeiht.fr/dokuwiki/lib/exe/detail.php?id=public%3Atoulousevpdataset&amp;media=public:keep-calm-work-in-progress.png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6" tooltip="https://creativecommons.org/licenses/by-sa/3.0/"/>
              </a:rPr>
              <a:t>CC BY-SA</a:t>
            </a:r>
            <a:endParaRPr lang="it-IT" sz="900"/>
          </a:p>
        </p:txBody>
      </p:sp>
    </p:spTree>
    <p:extLst>
      <p:ext uri="{BB962C8B-B14F-4D97-AF65-F5344CB8AC3E}">
        <p14:creationId xmlns:p14="http://schemas.microsoft.com/office/powerpoint/2010/main" val="734048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4C478B7A-DDE8-407D-A9F1-F519A69D41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56BA6FFF-908C-4784-A0B4-3DDA6C6243FE}"/>
              </a:ext>
            </a:extLst>
          </p:cNvPr>
          <p:cNvSpPr txBox="1">
            <a:spLocks/>
          </p:cNvSpPr>
          <p:nvPr/>
        </p:nvSpPr>
        <p:spPr>
          <a:xfrm>
            <a:off x="175885" y="3020147"/>
            <a:ext cx="11840230" cy="1130239"/>
          </a:xfrm>
          <a:prstGeom prst="round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1938" algn="ctr"/>
            <a:endParaRPr lang="it-IT" sz="8000" b="1" dirty="0">
              <a:solidFill>
                <a:schemeClr val="bg1"/>
              </a:solidFill>
              <a:latin typeface="Gibson Light"/>
              <a:ea typeface="+mn-ea"/>
              <a:cs typeface="+mn-cs"/>
            </a:endParaRPr>
          </a:p>
          <a:p>
            <a:pPr marL="261938" algn="ctr"/>
            <a:r>
              <a:rPr lang="it-IT" sz="8000" b="1" dirty="0">
                <a:solidFill>
                  <a:schemeClr val="bg1"/>
                </a:solidFill>
                <a:latin typeface="Gibson Light"/>
                <a:ea typeface="+mn-ea"/>
                <a:cs typeface="+mn-cs"/>
              </a:rPr>
              <a:t>Grazie!!</a:t>
            </a:r>
          </a:p>
          <a:p>
            <a:pPr marL="261938"/>
            <a:endParaRPr lang="it-IT" sz="2800" b="1" dirty="0">
              <a:solidFill>
                <a:schemeClr val="bg1"/>
              </a:solidFill>
              <a:latin typeface="Gibson Light"/>
              <a:ea typeface="+mn-ea"/>
              <a:cs typeface="+mn-cs"/>
            </a:endParaRPr>
          </a:p>
          <a:p>
            <a:pPr marL="261938"/>
            <a:endParaRPr lang="it-IT" sz="2800" b="1" dirty="0">
              <a:solidFill>
                <a:schemeClr val="bg1"/>
              </a:solidFill>
              <a:latin typeface="Gibson Light"/>
              <a:ea typeface="+mn-ea"/>
              <a:cs typeface="+mn-cs"/>
            </a:endParaRPr>
          </a:p>
          <a:p>
            <a:pPr marL="261938" algn="ctr"/>
            <a:r>
              <a:rPr lang="it-IT" sz="2800" b="1" dirty="0">
                <a:solidFill>
                  <a:schemeClr val="bg1"/>
                </a:solidFill>
                <a:latin typeface="Gibson Light"/>
                <a:ea typeface="+mn-ea"/>
                <a:cs typeface="+mn-cs"/>
              </a:rPr>
              <a:t>Per info:</a:t>
            </a:r>
            <a:r>
              <a:rPr lang="it-IT" sz="2800" b="1" dirty="0">
                <a:solidFill>
                  <a:schemeClr val="tx2"/>
                </a:solidFill>
                <a:latin typeface="Gibson Light"/>
                <a:ea typeface="+mn-ea"/>
                <a:cs typeface="+mn-cs"/>
              </a:rPr>
              <a:t> </a:t>
            </a:r>
            <a:r>
              <a:rPr lang="it-IT" sz="2800" b="1" dirty="0">
                <a:solidFill>
                  <a:schemeClr val="bg1"/>
                </a:solidFill>
                <a:latin typeface="Gibson Ligh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elettra.malossi@regione.emilia-romagna.it</a:t>
            </a:r>
            <a:r>
              <a:rPr lang="it-IT" sz="2800" b="1" dirty="0">
                <a:solidFill>
                  <a:schemeClr val="bg1"/>
                </a:solidFill>
                <a:latin typeface="Gibson Ligh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4230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id="{56BA6FFF-908C-4784-A0B4-3DDA6C6243FE}"/>
              </a:ext>
            </a:extLst>
          </p:cNvPr>
          <p:cNvSpPr txBox="1">
            <a:spLocks/>
          </p:cNvSpPr>
          <p:nvPr/>
        </p:nvSpPr>
        <p:spPr>
          <a:xfrm>
            <a:off x="0" y="219075"/>
            <a:ext cx="11840230" cy="1130239"/>
          </a:xfrm>
          <a:prstGeom prst="round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1938"/>
            <a:r>
              <a:rPr lang="it-IT" sz="3600" b="1" dirty="0">
                <a:solidFill>
                  <a:schemeClr val="tx2"/>
                </a:solidFill>
                <a:latin typeface="Gibson Light"/>
                <a:ea typeface="+mn-ea"/>
                <a:cs typeface="+mn-cs"/>
              </a:rPr>
              <a:t>Programma di Riordino Territoriale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9E30DAA-6619-464C-8CE1-3EE1E4483986}"/>
              </a:ext>
            </a:extLst>
          </p:cNvPr>
          <p:cNvSpPr txBox="1"/>
          <p:nvPr/>
        </p:nvSpPr>
        <p:spPr>
          <a:xfrm>
            <a:off x="1778415" y="5103816"/>
            <a:ext cx="94433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chemeClr val="accent2"/>
                </a:solidFill>
                <a:latin typeface="Gibson Light"/>
              </a:rPr>
              <a:t>9 Accordi per lo sviluppo </a:t>
            </a:r>
            <a:r>
              <a:rPr lang="it-IT" sz="2400" dirty="0">
                <a:solidFill>
                  <a:schemeClr val="tx2"/>
                </a:solidFill>
                <a:latin typeface="Gibson Light"/>
              </a:rPr>
              <a:t>tra Regione, Unione e Comuni che prevedono lo sviluppo amministrativo delle Unioni Avviate</a:t>
            </a:r>
          </a:p>
        </p:txBody>
      </p:sp>
      <p:pic>
        <p:nvPicPr>
          <p:cNvPr id="7" name="Elemento grafico 6" descr="Stretta di mano">
            <a:extLst>
              <a:ext uri="{FF2B5EF4-FFF2-40B4-BE49-F238E27FC236}">
                <a16:creationId xmlns:a16="http://schemas.microsoft.com/office/drawing/2014/main" id="{640B09C7-17E4-4643-BB80-F5DF9AB4F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476" y="5103816"/>
            <a:ext cx="1130239" cy="113023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1BE97CE-5DFD-4513-8ABD-AEDB0D7BAA45}"/>
              </a:ext>
            </a:extLst>
          </p:cNvPr>
          <p:cNvSpPr txBox="1"/>
          <p:nvPr/>
        </p:nvSpPr>
        <p:spPr>
          <a:xfrm>
            <a:off x="1701492" y="2714714"/>
            <a:ext cx="9443329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it-IT" sz="4400" b="1" dirty="0">
                <a:solidFill>
                  <a:schemeClr val="accent2"/>
                </a:solidFill>
                <a:latin typeface="Gibson Light"/>
              </a:rPr>
              <a:t>258 Comuni </a:t>
            </a:r>
            <a:r>
              <a:rPr lang="it-IT" sz="2400" dirty="0">
                <a:solidFill>
                  <a:schemeClr val="tx2"/>
                </a:solidFill>
                <a:latin typeface="Gibson Light"/>
              </a:rPr>
              <a:t>beneficiano dei contributi erogati alle Unioni</a:t>
            </a:r>
            <a:endParaRPr lang="it-IT" sz="3600" dirty="0">
              <a:solidFill>
                <a:schemeClr val="tx2"/>
              </a:solidFill>
              <a:latin typeface="Gibson Ligh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F91F2A4-5DDE-4E45-BCCF-D18018CB75DA}"/>
              </a:ext>
            </a:extLst>
          </p:cNvPr>
          <p:cNvSpPr txBox="1"/>
          <p:nvPr/>
        </p:nvSpPr>
        <p:spPr>
          <a:xfrm>
            <a:off x="1701493" y="3693821"/>
            <a:ext cx="9443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chemeClr val="accent2"/>
                </a:solidFill>
                <a:latin typeface="Gibson Light"/>
              </a:rPr>
              <a:t>278 Funzioni gestite in forma associata </a:t>
            </a:r>
            <a:r>
              <a:rPr lang="it-IT" sz="2400" dirty="0">
                <a:solidFill>
                  <a:schemeClr val="tx2"/>
                </a:solidFill>
                <a:latin typeface="Gibson Light"/>
              </a:rPr>
              <a:t>dalle Unioni su conferimento dei Comuni (in totale </a:t>
            </a:r>
            <a:r>
              <a:rPr lang="it-IT" sz="2800" b="1" dirty="0">
                <a:solidFill>
                  <a:schemeClr val="accent2"/>
                </a:solidFill>
                <a:latin typeface="Gibson Light"/>
              </a:rPr>
              <a:t>+5 rispetto al 2018</a:t>
            </a:r>
            <a:r>
              <a:rPr lang="it-IT" sz="2400" dirty="0">
                <a:solidFill>
                  <a:srgbClr val="000000"/>
                </a:solidFill>
                <a:latin typeface="Gibson Light"/>
              </a:rPr>
              <a:t>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2142C0D-B4A3-41B3-8716-81BF16B8FCCF}"/>
              </a:ext>
            </a:extLst>
          </p:cNvPr>
          <p:cNvSpPr txBox="1"/>
          <p:nvPr/>
        </p:nvSpPr>
        <p:spPr>
          <a:xfrm>
            <a:off x="1701492" y="1637743"/>
            <a:ext cx="944332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chemeClr val="accent2"/>
                </a:solidFill>
                <a:latin typeface="Gibson Light"/>
              </a:rPr>
              <a:t>39 Unioni </a:t>
            </a:r>
            <a:r>
              <a:rPr lang="it-IT" sz="2400" dirty="0">
                <a:solidFill>
                  <a:srgbClr val="000000"/>
                </a:solidFill>
                <a:latin typeface="Gibson Light"/>
              </a:rPr>
              <a:t> </a:t>
            </a:r>
            <a:r>
              <a:rPr lang="it-IT" sz="2400" dirty="0">
                <a:solidFill>
                  <a:schemeClr val="tx2"/>
                </a:solidFill>
                <a:latin typeface="Gibson Light"/>
              </a:rPr>
              <a:t>hanno partecipato al bando 2019</a:t>
            </a:r>
          </a:p>
        </p:txBody>
      </p:sp>
      <p:pic>
        <p:nvPicPr>
          <p:cNvPr id="3" name="Elemento grafico 2" descr="Tribunale">
            <a:extLst>
              <a:ext uri="{FF2B5EF4-FFF2-40B4-BE49-F238E27FC236}">
                <a16:creationId xmlns:a16="http://schemas.microsoft.com/office/drawing/2014/main" id="{4839B518-C2F2-4972-99B5-AB7B5A045E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1692" y="2604568"/>
            <a:ext cx="976127" cy="976127"/>
          </a:xfrm>
          <a:prstGeom prst="rect">
            <a:avLst/>
          </a:prstGeom>
        </p:spPr>
      </p:pic>
      <p:pic>
        <p:nvPicPr>
          <p:cNvPr id="15" name="Elemento grafico 14" descr="Libro di giochi">
            <a:extLst>
              <a:ext uri="{FF2B5EF4-FFF2-40B4-BE49-F238E27FC236}">
                <a16:creationId xmlns:a16="http://schemas.microsoft.com/office/drawing/2014/main" id="{04D61875-6B2D-45A2-9020-9FA72C713E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9965" y="3889773"/>
            <a:ext cx="976127" cy="976127"/>
          </a:xfrm>
          <a:prstGeom prst="rect">
            <a:avLst/>
          </a:prstGeom>
        </p:spPr>
      </p:pic>
      <p:pic>
        <p:nvPicPr>
          <p:cNvPr id="16" name="Elemento grafico 15" descr="Riunione">
            <a:extLst>
              <a:ext uri="{FF2B5EF4-FFF2-40B4-BE49-F238E27FC236}">
                <a16:creationId xmlns:a16="http://schemas.microsoft.com/office/drawing/2014/main" id="{9509901B-F5C5-4BA4-85D7-FB0F96E9F7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1692" y="1559199"/>
            <a:ext cx="914400" cy="976127"/>
          </a:xfrm>
          <a:prstGeom prst="rect">
            <a:avLst/>
          </a:prstGeom>
        </p:spPr>
      </p:pic>
      <p:pic>
        <p:nvPicPr>
          <p:cNvPr id="12" name="Immagine 11" descr="Immagine che contiene oggetto&#10;&#10;Descrizione generata automaticamente">
            <a:extLst>
              <a:ext uri="{FF2B5EF4-FFF2-40B4-BE49-F238E27FC236}">
                <a16:creationId xmlns:a16="http://schemas.microsoft.com/office/drawing/2014/main" id="{96D1809C-4D4F-47EE-8BB5-BE1A0F8E67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29" y="209525"/>
            <a:ext cx="1738829" cy="113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14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F208EDC-468F-4068-83C5-64DBF4E3B44F}"/>
              </a:ext>
            </a:extLst>
          </p:cNvPr>
          <p:cNvSpPr txBox="1"/>
          <p:nvPr/>
        </p:nvSpPr>
        <p:spPr>
          <a:xfrm>
            <a:off x="186810" y="358271"/>
            <a:ext cx="1024521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>
              <a:lnSpc>
                <a:spcPct val="90000"/>
              </a:lnSpc>
              <a:spcBef>
                <a:spcPct val="0"/>
              </a:spcBef>
            </a:pPr>
            <a:r>
              <a:rPr lang="it-IT" sz="3600" b="1" dirty="0">
                <a:solidFill>
                  <a:schemeClr val="tx2"/>
                </a:solidFill>
                <a:latin typeface="Gibson Light"/>
              </a:rPr>
              <a:t>Lo Stato di Salute delle Unioni – le Funzioni</a:t>
            </a: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38D58F16-3FB2-4612-BF6B-39531DDC0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730" y="1206727"/>
            <a:ext cx="8931380" cy="2258961"/>
          </a:xfrm>
        </p:spPr>
        <p:txBody>
          <a:bodyPr>
            <a:normAutofit fontScale="90000"/>
          </a:bodyPr>
          <a:lstStyle/>
          <a:p>
            <a:pPr>
              <a:tabLst>
                <a:tab pos="717550" algn="l"/>
              </a:tabLst>
            </a:pPr>
            <a:r>
              <a:rPr lang="it-IT" sz="31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 </a:t>
            </a:r>
            <a:br>
              <a:rPr lang="it-IT" sz="36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it-IT" sz="4000" b="1" dirty="0">
                <a:solidFill>
                  <a:schemeClr val="accent2"/>
                </a:solidFill>
                <a:latin typeface="Arial Black" panose="020B0A04020102020204" pitchFamily="34" charset="0"/>
                <a:ea typeface="+mn-ea"/>
                <a:cs typeface="+mn-cs"/>
              </a:rPr>
              <a:t>33</a:t>
            </a:r>
            <a:r>
              <a:rPr lang="it-IT" sz="27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it-IT" sz="2700" dirty="0">
                <a:solidFill>
                  <a:schemeClr val="tx2"/>
                </a:solidFill>
                <a:latin typeface="Gibson Light"/>
                <a:ea typeface="+mn-ea"/>
                <a:cs typeface="+mn-cs"/>
              </a:rPr>
              <a:t>Unioni su </a:t>
            </a:r>
            <a:r>
              <a:rPr lang="it-IT" sz="4000" b="1" dirty="0">
                <a:solidFill>
                  <a:schemeClr val="accent2"/>
                </a:solidFill>
                <a:latin typeface="Arial Black" panose="020B0A04020102020204" pitchFamily="34" charset="0"/>
                <a:ea typeface="+mn-ea"/>
                <a:cs typeface="+mn-cs"/>
              </a:rPr>
              <a:t>39</a:t>
            </a:r>
            <a:r>
              <a:rPr lang="it-IT" sz="2700" dirty="0">
                <a:solidFill>
                  <a:schemeClr val="accent1">
                    <a:lumMod val="75000"/>
                  </a:schemeClr>
                </a:solidFill>
                <a:latin typeface="Gibson Light"/>
                <a:ea typeface="+mn-ea"/>
                <a:cs typeface="+mn-cs"/>
              </a:rPr>
              <a:t> </a:t>
            </a:r>
            <a:r>
              <a:rPr lang="it-IT" sz="2700" dirty="0">
                <a:solidFill>
                  <a:schemeClr val="tx2"/>
                </a:solidFill>
                <a:latin typeface="Gibson Light"/>
                <a:ea typeface="+mn-ea"/>
                <a:cs typeface="+mn-cs"/>
              </a:rPr>
              <a:t>aumentano complessivamente le attività nelle   	funzioni conferite anche in maniera consistente</a:t>
            </a:r>
            <a:br>
              <a:rPr lang="it-IT" sz="2700" dirty="0">
                <a:solidFill>
                  <a:schemeClr val="accent1">
                    <a:lumMod val="75000"/>
                  </a:schemeClr>
                </a:solidFill>
                <a:latin typeface="Gibson Light"/>
                <a:ea typeface="+mn-ea"/>
                <a:cs typeface="+mn-cs"/>
              </a:rPr>
            </a:br>
            <a:br>
              <a:rPr lang="it-IT" sz="2700" dirty="0">
                <a:solidFill>
                  <a:schemeClr val="accent1">
                    <a:lumMod val="75000"/>
                  </a:schemeClr>
                </a:solidFill>
                <a:latin typeface="Gibson Light"/>
                <a:ea typeface="+mn-ea"/>
                <a:cs typeface="+mn-cs"/>
              </a:rPr>
            </a:br>
            <a:r>
              <a:rPr lang="it-IT" sz="2700" dirty="0">
                <a:solidFill>
                  <a:schemeClr val="accent1">
                    <a:lumMod val="75000"/>
                  </a:schemeClr>
                </a:solidFill>
                <a:latin typeface="Gibson Light"/>
                <a:ea typeface="+mn-ea"/>
                <a:cs typeface="+mn-cs"/>
              </a:rPr>
              <a:t>    </a:t>
            </a:r>
            <a:r>
              <a:rPr lang="it-IT" sz="4000" b="1" dirty="0">
                <a:solidFill>
                  <a:schemeClr val="accent2"/>
                </a:solidFill>
                <a:latin typeface="Arial Black" panose="020B0A04020102020204" pitchFamily="34" charset="0"/>
                <a:ea typeface="+mn-ea"/>
                <a:cs typeface="+mn-cs"/>
              </a:rPr>
              <a:t>4</a:t>
            </a:r>
            <a:r>
              <a:rPr lang="it-IT" sz="2700" dirty="0">
                <a:solidFill>
                  <a:schemeClr val="accent1">
                    <a:lumMod val="75000"/>
                  </a:schemeClr>
                </a:solidFill>
                <a:latin typeface="Gibson Light"/>
                <a:ea typeface="+mn-ea"/>
                <a:cs typeface="+mn-cs"/>
              </a:rPr>
              <a:t>  </a:t>
            </a:r>
            <a:r>
              <a:rPr lang="it-IT" sz="2700" dirty="0">
                <a:solidFill>
                  <a:schemeClr val="tx2"/>
                </a:solidFill>
                <a:latin typeface="Gibson Light"/>
                <a:ea typeface="+mn-ea"/>
                <a:cs typeface="+mn-cs"/>
              </a:rPr>
              <a:t>sono stabili</a:t>
            </a:r>
            <a:br>
              <a:rPr lang="it-IT" sz="2700" dirty="0">
                <a:solidFill>
                  <a:schemeClr val="accent1">
                    <a:lumMod val="75000"/>
                  </a:schemeClr>
                </a:solidFill>
                <a:latin typeface="Gibson Light"/>
                <a:ea typeface="+mn-ea"/>
                <a:cs typeface="+mn-cs"/>
              </a:rPr>
            </a:br>
            <a:br>
              <a:rPr lang="it-IT" sz="2700" dirty="0">
                <a:solidFill>
                  <a:schemeClr val="accent1">
                    <a:lumMod val="75000"/>
                  </a:schemeClr>
                </a:solidFill>
                <a:latin typeface="Gibson Light"/>
                <a:ea typeface="+mn-ea"/>
                <a:cs typeface="+mn-cs"/>
              </a:rPr>
            </a:br>
            <a:r>
              <a:rPr lang="it-IT" sz="2700" dirty="0">
                <a:solidFill>
                  <a:schemeClr val="accent1">
                    <a:lumMod val="75000"/>
                  </a:schemeClr>
                </a:solidFill>
                <a:latin typeface="Gibson Light"/>
                <a:ea typeface="+mn-ea"/>
                <a:cs typeface="+mn-cs"/>
              </a:rPr>
              <a:t>    </a:t>
            </a:r>
            <a:r>
              <a:rPr lang="it-IT" sz="4000" b="1" dirty="0">
                <a:solidFill>
                  <a:schemeClr val="accent2"/>
                </a:solidFill>
                <a:latin typeface="Arial Black" panose="020B0A04020102020204" pitchFamily="34" charset="0"/>
                <a:ea typeface="+mn-ea"/>
                <a:cs typeface="+mn-cs"/>
              </a:rPr>
              <a:t>2</a:t>
            </a:r>
            <a:r>
              <a:rPr lang="it-IT" sz="4000" dirty="0">
                <a:solidFill>
                  <a:schemeClr val="accent2"/>
                </a:solidFill>
                <a:latin typeface="Gibson Light"/>
                <a:ea typeface="+mn-ea"/>
                <a:cs typeface="+mn-cs"/>
              </a:rPr>
              <a:t> </a:t>
            </a:r>
            <a:r>
              <a:rPr lang="it-IT" sz="2700" dirty="0">
                <a:solidFill>
                  <a:schemeClr val="tx2"/>
                </a:solidFill>
                <a:latin typeface="Gibson Light"/>
                <a:ea typeface="+mn-ea"/>
                <a:cs typeface="+mn-cs"/>
              </a:rPr>
              <a:t>riducono il livello complessivo di consolidamento delle funzioni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1181A4B-97DA-4BC0-878C-79EC1997A783}"/>
              </a:ext>
            </a:extLst>
          </p:cNvPr>
          <p:cNvSpPr txBox="1"/>
          <p:nvPr/>
        </p:nvSpPr>
        <p:spPr>
          <a:xfrm>
            <a:off x="8572972" y="4163647"/>
            <a:ext cx="1420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94%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E6CA213-81CD-476E-A8FB-DE859B1F05CD}"/>
              </a:ext>
            </a:extLst>
          </p:cNvPr>
          <p:cNvSpPr txBox="1"/>
          <p:nvPr/>
        </p:nvSpPr>
        <p:spPr>
          <a:xfrm>
            <a:off x="8613998" y="5000733"/>
            <a:ext cx="129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70%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8C1B266-A808-4CA6-97AA-1338BBC8C2DA}"/>
              </a:ext>
            </a:extLst>
          </p:cNvPr>
          <p:cNvSpPr txBox="1"/>
          <p:nvPr/>
        </p:nvSpPr>
        <p:spPr>
          <a:xfrm>
            <a:off x="8664864" y="5737786"/>
            <a:ext cx="1275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47%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95D4BB1-6ACD-4B43-B8FA-44E01D548B30}"/>
              </a:ext>
            </a:extLst>
          </p:cNvPr>
          <p:cNvSpPr txBox="1"/>
          <p:nvPr/>
        </p:nvSpPr>
        <p:spPr>
          <a:xfrm>
            <a:off x="5309417" y="4349787"/>
            <a:ext cx="23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Per le Unioni MATURE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9E867D7-2956-4967-AA0B-AFA543E814A7}"/>
              </a:ext>
            </a:extLst>
          </p:cNvPr>
          <p:cNvSpPr txBox="1"/>
          <p:nvPr/>
        </p:nvSpPr>
        <p:spPr>
          <a:xfrm>
            <a:off x="5309417" y="5102075"/>
            <a:ext cx="260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Per le Unioni IN SVILUPPO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8DE055E-307D-4726-9C7E-0D22B806E044}"/>
              </a:ext>
            </a:extLst>
          </p:cNvPr>
          <p:cNvSpPr txBox="1"/>
          <p:nvPr/>
        </p:nvSpPr>
        <p:spPr>
          <a:xfrm>
            <a:off x="5309417" y="5876286"/>
            <a:ext cx="247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Per le Unioni AVVIATE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1E111258-1E47-4116-9CD3-A4921B206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2250" y="-460"/>
            <a:ext cx="1299750" cy="1820848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93A3BCD2-DF47-40B9-AD69-A57F4D2FA733}"/>
              </a:ext>
            </a:extLst>
          </p:cNvPr>
          <p:cNvSpPr txBox="1"/>
          <p:nvPr/>
        </p:nvSpPr>
        <p:spPr>
          <a:xfrm>
            <a:off x="835742" y="4349787"/>
            <a:ext cx="418854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tx2"/>
                </a:solidFill>
                <a:latin typeface="Gibson Light"/>
              </a:rPr>
              <a:t>Nel 2019 il livello MEDIO di </a:t>
            </a:r>
            <a:r>
              <a:rPr lang="it-IT" sz="2800" b="1" dirty="0">
                <a:solidFill>
                  <a:schemeClr val="accent2"/>
                </a:solidFill>
                <a:latin typeface="Gibson Light"/>
              </a:rPr>
              <a:t>completezza</a:t>
            </a:r>
            <a:r>
              <a:rPr lang="it-IT" sz="2400" b="1" dirty="0">
                <a:solidFill>
                  <a:schemeClr val="tx2"/>
                </a:solidFill>
                <a:latin typeface="Gibson Light"/>
              </a:rPr>
              <a:t> delle funzioni conferite dai Comuni è differenziato tra  i gruppi di Unioni </a:t>
            </a:r>
          </a:p>
        </p:txBody>
      </p: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C46D0617-636B-42FB-AB6D-D42F4BC1E84E}"/>
              </a:ext>
            </a:extLst>
          </p:cNvPr>
          <p:cNvCxnSpPr>
            <a:cxnSpLocks/>
          </p:cNvCxnSpPr>
          <p:nvPr/>
        </p:nvCxnSpPr>
        <p:spPr>
          <a:xfrm>
            <a:off x="8003206" y="4475442"/>
            <a:ext cx="5697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E7F43B73-951C-4542-A8B7-2BC3D200A270}"/>
              </a:ext>
            </a:extLst>
          </p:cNvPr>
          <p:cNvCxnSpPr>
            <a:cxnSpLocks/>
          </p:cNvCxnSpPr>
          <p:nvPr/>
        </p:nvCxnSpPr>
        <p:spPr>
          <a:xfrm>
            <a:off x="7979600" y="5323899"/>
            <a:ext cx="5697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AAD90E89-228D-40D8-8CD4-DB3A0B053940}"/>
              </a:ext>
            </a:extLst>
          </p:cNvPr>
          <p:cNvCxnSpPr>
            <a:cxnSpLocks/>
          </p:cNvCxnSpPr>
          <p:nvPr/>
        </p:nvCxnSpPr>
        <p:spPr>
          <a:xfrm>
            <a:off x="7979600" y="6065233"/>
            <a:ext cx="5697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27C13479-CD08-4DFB-9204-1DD01CD892DB}"/>
              </a:ext>
            </a:extLst>
          </p:cNvPr>
          <p:cNvCxnSpPr>
            <a:cxnSpLocks/>
          </p:cNvCxnSpPr>
          <p:nvPr/>
        </p:nvCxnSpPr>
        <p:spPr>
          <a:xfrm flipV="1">
            <a:off x="4560230" y="4767653"/>
            <a:ext cx="639190" cy="547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EF76BA4F-D60A-4F0B-A942-F2FF7C7BDF7D}"/>
              </a:ext>
            </a:extLst>
          </p:cNvPr>
          <p:cNvCxnSpPr>
            <a:cxnSpLocks/>
          </p:cNvCxnSpPr>
          <p:nvPr/>
        </p:nvCxnSpPr>
        <p:spPr>
          <a:xfrm flipV="1">
            <a:off x="4560230" y="5315226"/>
            <a:ext cx="639190" cy="8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82F233B2-0F99-4DD3-B492-1BB355D4EB1F}"/>
              </a:ext>
            </a:extLst>
          </p:cNvPr>
          <p:cNvCxnSpPr>
            <a:cxnSpLocks/>
          </p:cNvCxnSpPr>
          <p:nvPr/>
        </p:nvCxnSpPr>
        <p:spPr>
          <a:xfrm>
            <a:off x="4560230" y="5323899"/>
            <a:ext cx="639190" cy="624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77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id="{56BA6FFF-908C-4784-A0B4-3DDA6C6243FE}"/>
              </a:ext>
            </a:extLst>
          </p:cNvPr>
          <p:cNvSpPr txBox="1">
            <a:spLocks/>
          </p:cNvSpPr>
          <p:nvPr/>
        </p:nvSpPr>
        <p:spPr>
          <a:xfrm>
            <a:off x="137160" y="219076"/>
            <a:ext cx="11703070" cy="830998"/>
          </a:xfrm>
          <a:prstGeom prst="round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1938"/>
            <a:r>
              <a:rPr lang="it-IT" sz="3200" b="1" dirty="0">
                <a:solidFill>
                  <a:schemeClr val="tx2"/>
                </a:solidFill>
                <a:latin typeface="Gibson Light"/>
                <a:ea typeface="+mn-ea"/>
                <a:cs typeface="+mn-cs"/>
              </a:rPr>
              <a:t>Lo stato di salute delle Unioni – La Strategia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C58DBBC-D19F-4B54-9864-4F1862C9F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2250" y="-460"/>
            <a:ext cx="1299750" cy="1820848"/>
          </a:xfrm>
          <a:prstGeom prst="rect">
            <a:avLst/>
          </a:prstGeom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EFC37C9F-F433-4399-843A-6DDFA50B4C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891839"/>
              </p:ext>
            </p:extLst>
          </p:nvPr>
        </p:nvGraphicFramePr>
        <p:xfrm>
          <a:off x="1426206" y="3171084"/>
          <a:ext cx="9339587" cy="3358081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4456884">
                  <a:extLst>
                    <a:ext uri="{9D8B030D-6E8A-4147-A177-3AD203B41FA5}">
                      <a16:colId xmlns:a16="http://schemas.microsoft.com/office/drawing/2014/main" val="868431486"/>
                    </a:ext>
                  </a:extLst>
                </a:gridCol>
                <a:gridCol w="4882703">
                  <a:extLst>
                    <a:ext uri="{9D8B030D-6E8A-4147-A177-3AD203B41FA5}">
                      <a16:colId xmlns:a16="http://schemas.microsoft.com/office/drawing/2014/main" val="952115874"/>
                    </a:ext>
                  </a:extLst>
                </a:gridCol>
              </a:tblGrid>
              <a:tr h="58997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kern="1200" dirty="0">
                          <a:solidFill>
                            <a:schemeClr val="tx2"/>
                          </a:solidFill>
                          <a:latin typeface="Gibson Light"/>
                          <a:ea typeface="+mn-ea"/>
                          <a:cs typeface="+mn-cs"/>
                        </a:rPr>
                        <a:t>Condizioni</a:t>
                      </a:r>
                    </a:p>
                  </a:txBody>
                  <a:tcPr marL="5281" marR="5281" marT="52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kern="1200" dirty="0">
                          <a:solidFill>
                            <a:schemeClr val="tx2"/>
                          </a:solidFill>
                          <a:latin typeface="Gibson Light"/>
                          <a:ea typeface="+mn-ea"/>
                          <a:cs typeface="+mn-cs"/>
                        </a:rPr>
                        <a:t>N Unioni con la condizione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it-IT" sz="2000" kern="1200" dirty="0">
                          <a:solidFill>
                            <a:schemeClr val="tx2"/>
                          </a:solidFill>
                          <a:latin typeface="Gibson Light"/>
                          <a:ea typeface="+mn-ea"/>
                          <a:cs typeface="+mn-cs"/>
                        </a:rPr>
                        <a:t>soddisfatta- 2019</a:t>
                      </a:r>
                    </a:p>
                  </a:txBody>
                  <a:tcPr marL="5281" marR="5281" marT="528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8154021"/>
                  </a:ext>
                </a:extLst>
              </a:tr>
              <a:tr h="744586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solidFill>
                            <a:schemeClr val="tx2"/>
                          </a:solidFill>
                          <a:effectLst/>
                          <a:latin typeface="Gibson Light"/>
                        </a:rPr>
                        <a:t> </a:t>
                      </a:r>
                      <a:r>
                        <a:rPr lang="it-IT" sz="2400" u="none" strike="noStrike" kern="1200" dirty="0">
                          <a:solidFill>
                            <a:schemeClr val="tx2"/>
                          </a:solidFill>
                          <a:effectLst/>
                          <a:latin typeface="Gibson Light"/>
                        </a:rPr>
                        <a:t>La presenza in Unione di un </a:t>
                      </a:r>
                      <a:r>
                        <a:rPr lang="it-IT" sz="2400" b="1" u="none" strike="noStrike" kern="1200" dirty="0">
                          <a:solidFill>
                            <a:schemeClr val="accent2"/>
                          </a:solidFill>
                          <a:effectLst/>
                          <a:latin typeface="Gibson Light"/>
                        </a:rPr>
                        <a:t>Direttore </a:t>
                      </a:r>
                      <a:r>
                        <a:rPr lang="it-IT" sz="2400" u="none" strike="noStrike" kern="1200" dirty="0">
                          <a:solidFill>
                            <a:schemeClr val="tx2"/>
                          </a:solidFill>
                          <a:effectLst/>
                          <a:latin typeface="Gibson Light"/>
                        </a:rPr>
                        <a:t>(o figura con mandato di natura strategico programmatica) </a:t>
                      </a:r>
                      <a:endParaRPr lang="it-IT" sz="2400" b="1" u="none" strike="noStrike" kern="1200" dirty="0">
                        <a:solidFill>
                          <a:schemeClr val="tx2"/>
                        </a:solidFill>
                        <a:effectLst/>
                        <a:latin typeface="Gibson Ligh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320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 Black" panose="020B0A04020102020204" pitchFamily="34" charset="0"/>
                        </a:rPr>
                        <a:t>20</a:t>
                      </a:r>
                      <a:r>
                        <a:rPr lang="it-IT" sz="3200" u="none" strike="noStrike" kern="1200" dirty="0">
                          <a:solidFill>
                            <a:schemeClr val="accent2"/>
                          </a:solidFill>
                          <a:effectLst/>
                          <a:latin typeface="Gibson Light"/>
                        </a:rPr>
                        <a:t> (+ 3 rispetto al 2018)</a:t>
                      </a:r>
                      <a:endParaRPr lang="it-IT" sz="3200" b="1" u="none" strike="noStrike" kern="1200" dirty="0">
                        <a:solidFill>
                          <a:schemeClr val="accent2"/>
                        </a:solidFill>
                        <a:effectLst/>
                        <a:latin typeface="Gibson Ligh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5756471"/>
                  </a:ext>
                </a:extLst>
              </a:tr>
              <a:tr h="576527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solidFill>
                            <a:schemeClr val="tx2"/>
                          </a:solidFill>
                          <a:effectLst/>
                          <a:latin typeface="Gibson Light"/>
                        </a:rPr>
                        <a:t> L’approvazione di un </a:t>
                      </a:r>
                      <a:r>
                        <a:rPr lang="it-IT" sz="2400" b="1" u="none" strike="noStrike" dirty="0">
                          <a:solidFill>
                            <a:schemeClr val="accent2"/>
                          </a:solidFill>
                          <a:effectLst/>
                          <a:latin typeface="Gibson Light"/>
                        </a:rPr>
                        <a:t>documento di programmazione strategica delle politiche di sviluppo del territorio </a:t>
                      </a:r>
                      <a:endParaRPr lang="it-IT" sz="2400" b="1" i="0" u="none" strike="noStrike" dirty="0">
                        <a:solidFill>
                          <a:schemeClr val="accent2"/>
                        </a:solidFill>
                        <a:effectLst/>
                        <a:latin typeface="Gibson Ligh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320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15</a:t>
                      </a:r>
                      <a:r>
                        <a:rPr lang="it-IT" sz="3200" u="none" strike="noStrike" kern="1200" dirty="0">
                          <a:solidFill>
                            <a:schemeClr val="accent2"/>
                          </a:solidFill>
                          <a:effectLst/>
                          <a:latin typeface="Gibson Light"/>
                          <a:ea typeface="+mn-ea"/>
                          <a:cs typeface="+mn-cs"/>
                        </a:rPr>
                        <a:t> (+2 rispetto al 2018) 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4828861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172726-F615-4B3E-869A-C614C312A81A}"/>
              </a:ext>
            </a:extLst>
          </p:cNvPr>
          <p:cNvSpPr txBox="1"/>
          <p:nvPr/>
        </p:nvSpPr>
        <p:spPr>
          <a:xfrm>
            <a:off x="442453" y="1269610"/>
            <a:ext cx="96159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2"/>
                </a:solidFill>
                <a:latin typeface="Gibson Light"/>
              </a:rPr>
              <a:t>Dal percorso partecipato che ha portato alla definizione del PRT 2018-2020 è emersa l’importanza di una strategia e di un coordinamento generale per lo sviluppo del territorio e dell’Unione. Nel PRT 2018-2020 si è inserito </a:t>
            </a:r>
            <a:r>
              <a:rPr lang="it-IT" sz="2400" b="1" dirty="0">
                <a:solidFill>
                  <a:schemeClr val="accent2"/>
                </a:solidFill>
                <a:latin typeface="Gibson Light"/>
              </a:rPr>
              <a:t>l’Indicatore di Virtuosità </a:t>
            </a:r>
            <a:r>
              <a:rPr lang="it-IT" sz="2400" dirty="0">
                <a:solidFill>
                  <a:schemeClr val="tx2"/>
                </a:solidFill>
                <a:latin typeface="Gibson Light"/>
              </a:rPr>
              <a:t>(per le sole Unioni Mature ed in Sviluppo)  che valorizza tra gli altri: </a:t>
            </a:r>
          </a:p>
        </p:txBody>
      </p:sp>
      <p:pic>
        <p:nvPicPr>
          <p:cNvPr id="6" name="Elemento grafico 5" descr="Collegamenti">
            <a:extLst>
              <a:ext uri="{FF2B5EF4-FFF2-40B4-BE49-F238E27FC236}">
                <a16:creationId xmlns:a16="http://schemas.microsoft.com/office/drawing/2014/main" id="{EF698CA2-1FB1-4EBF-A143-83DA4EE8E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0660" y="3975853"/>
            <a:ext cx="914400" cy="914400"/>
          </a:xfrm>
          <a:prstGeom prst="rect">
            <a:avLst/>
          </a:prstGeom>
        </p:spPr>
      </p:pic>
      <p:pic>
        <p:nvPicPr>
          <p:cNvPr id="8" name="Elemento grafico 7" descr="Recensione cliente">
            <a:extLst>
              <a:ext uri="{FF2B5EF4-FFF2-40B4-BE49-F238E27FC236}">
                <a16:creationId xmlns:a16="http://schemas.microsoft.com/office/drawing/2014/main" id="{3F87EDCD-64CF-42E9-A504-BBDD6025F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5913" y="52569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43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7369F0-7CEA-4D17-B42D-9713AE088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000" y="580103"/>
            <a:ext cx="9052388" cy="1525751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L’Avvio della nuova legislatura è per l’Unione un occasione per consolidare il ruolo di governo del territorio con la definizione di una strategia di sviluppo sostenibile</a:t>
            </a:r>
            <a:endParaRPr lang="it-IT" b="1" dirty="0">
              <a:solidFill>
                <a:schemeClr val="tx2"/>
              </a:solidFill>
              <a:latin typeface="Gibson Light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E1B3B36-FAE2-4591-BD52-1A4860FA8100}"/>
              </a:ext>
            </a:extLst>
          </p:cNvPr>
          <p:cNvSpPr/>
          <p:nvPr/>
        </p:nvSpPr>
        <p:spPr>
          <a:xfrm>
            <a:off x="2401000" y="3429000"/>
            <a:ext cx="879361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600" b="1" dirty="0">
                <a:solidFill>
                  <a:srgbClr val="FF0000"/>
                </a:solidFill>
                <a:latin typeface="main-condensed_black"/>
              </a:rPr>
              <a:t>strategia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600" dirty="0">
                <a:solidFill>
                  <a:srgbClr val="222222"/>
                </a:solidFill>
                <a:latin typeface="main-condensed_semibold_italic"/>
              </a:rPr>
              <a:t>[</a:t>
            </a:r>
            <a:r>
              <a:rPr lang="it-IT" altLang="it-IT" sz="3600" dirty="0" err="1">
                <a:solidFill>
                  <a:srgbClr val="222222"/>
                </a:solidFill>
                <a:latin typeface="main-condensed_semibold_italic"/>
              </a:rPr>
              <a:t>stra</a:t>
            </a:r>
            <a:r>
              <a:rPr lang="it-IT" altLang="it-IT" sz="3600" dirty="0">
                <a:solidFill>
                  <a:srgbClr val="222222"/>
                </a:solidFill>
                <a:latin typeface="main-condensed_semibold_italic"/>
              </a:rPr>
              <a:t>-te-gì-a] </a:t>
            </a:r>
            <a:r>
              <a:rPr lang="it-IT" altLang="it-IT" sz="3600" b="1" dirty="0" err="1">
                <a:solidFill>
                  <a:srgbClr val="222222"/>
                </a:solidFill>
                <a:latin typeface="main-condensed_semibold_italic"/>
              </a:rPr>
              <a:t>s.f</a:t>
            </a:r>
            <a:r>
              <a:rPr lang="it-IT" altLang="it-IT" sz="3600" b="1" dirty="0">
                <a:solidFill>
                  <a:srgbClr val="222222"/>
                </a:solidFill>
                <a:latin typeface="main-condensed_semibold_italic"/>
              </a:rPr>
              <a:t>.</a:t>
            </a:r>
            <a:r>
              <a:rPr lang="it-IT" altLang="it-IT" sz="3600" dirty="0"/>
              <a:t> </a:t>
            </a:r>
            <a:endParaRPr lang="it-IT" altLang="it-IT" sz="36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600" b="1" dirty="0">
                <a:solidFill>
                  <a:srgbClr val="222222"/>
                </a:solidFill>
                <a:latin typeface="title-regular"/>
              </a:rPr>
              <a:t>2</a:t>
            </a:r>
            <a:r>
              <a:rPr lang="it-IT" sz="3600" dirty="0">
                <a:solidFill>
                  <a:srgbClr val="222222"/>
                </a:solidFill>
                <a:latin typeface="title-regular"/>
              </a:rPr>
              <a:t> </a:t>
            </a:r>
            <a:r>
              <a:rPr lang="it-IT" sz="3600" dirty="0" err="1">
                <a:solidFill>
                  <a:schemeClr val="accent2"/>
                </a:solidFill>
                <a:latin typeface="title-regular"/>
              </a:rPr>
              <a:t>estens</a:t>
            </a:r>
            <a:r>
              <a:rPr lang="it-IT" sz="3600" dirty="0">
                <a:solidFill>
                  <a:schemeClr val="accent2"/>
                </a:solidFill>
                <a:latin typeface="title-regular"/>
              </a:rPr>
              <a:t>.</a:t>
            </a:r>
            <a:r>
              <a:rPr lang="it-IT" sz="3600" dirty="0">
                <a:solidFill>
                  <a:srgbClr val="222222"/>
                </a:solidFill>
                <a:latin typeface="title-regular"/>
              </a:rPr>
              <a:t> Capacità di raggiungere obiettivi importanti predisponendo, nel lungo termine e con lungimiranza, i mezzi atti a tale scopo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hlinkClick r:id="rId2"/>
              </a:rPr>
              <a:t>https://dizionari.corriere.it/dizionario_italiano/S/strategia.shtml</a:t>
            </a:r>
            <a:endParaRPr lang="it-IT" sz="12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2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0BA6017-AF35-4EB7-BE98-7AB89E4F4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53915"/>
            <a:ext cx="65" cy="5078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500" b="1" i="0" u="none" strike="noStrike" cap="none" normalizeH="0" baseline="0" dirty="0">
              <a:ln>
                <a:noFill/>
              </a:ln>
              <a:solidFill>
                <a:srgbClr val="29ABEF"/>
              </a:solidFill>
              <a:effectLst/>
              <a:latin typeface="main-condensed_black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0F9D1AF-E122-449F-A20F-73BA7FCFEC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5782" t="19239" r="41432" b="6742"/>
          <a:stretch/>
        </p:blipFill>
        <p:spPr>
          <a:xfrm>
            <a:off x="630425" y="3429000"/>
            <a:ext cx="1295005" cy="1259572"/>
          </a:xfrm>
          <a:prstGeom prst="rect">
            <a:avLst/>
          </a:prstGeom>
          <a:solidFill>
            <a:srgbClr val="FF0000">
              <a:alpha val="43000"/>
            </a:srgbClr>
          </a:solidFill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D47B6489-3046-47E3-8217-A3BB8C60E29D}"/>
              </a:ext>
            </a:extLst>
          </p:cNvPr>
          <p:cNvSpPr/>
          <p:nvPr/>
        </p:nvSpPr>
        <p:spPr>
          <a:xfrm>
            <a:off x="471417" y="428410"/>
            <a:ext cx="1613022" cy="152575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>
                <a:solidFill>
                  <a:schemeClr val="bg1"/>
                </a:solidFill>
              </a:rPr>
              <a:t>LR</a:t>
            </a:r>
            <a:r>
              <a:rPr lang="it-IT" sz="2400" b="1">
                <a:solidFill>
                  <a:schemeClr val="bg1"/>
                </a:solidFill>
              </a:rPr>
              <a:t>.</a:t>
            </a:r>
            <a:r>
              <a:rPr lang="it-IT" sz="3600" b="1">
                <a:solidFill>
                  <a:schemeClr val="bg1"/>
                </a:solidFill>
              </a:rPr>
              <a:t>13</a:t>
            </a:r>
          </a:p>
          <a:p>
            <a:pPr algn="ctr"/>
            <a:r>
              <a:rPr lang="it-IT" sz="2000" b="1">
                <a:solidFill>
                  <a:schemeClr val="bg1"/>
                </a:solidFill>
              </a:rPr>
              <a:t>/2012</a:t>
            </a:r>
            <a:endParaRPr lang="it-IT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065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A869B2-ADF9-4FEF-9140-68C312F6E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148" y="114618"/>
            <a:ext cx="9466006" cy="1325563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chemeClr val="tx2"/>
                </a:solidFill>
                <a:latin typeface="Gibson Light"/>
              </a:rPr>
              <a:t>Gli «ingredienti» del Piano Strategico - 1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75EFB0-7191-4E66-8101-2252EF299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311" y="1069135"/>
            <a:ext cx="9292590" cy="213507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t-IT" sz="3600" b="1" dirty="0">
                <a:solidFill>
                  <a:schemeClr val="accent2"/>
                </a:solidFill>
                <a:latin typeface="Gibson Light"/>
              </a:rPr>
              <a:t>Visione</a:t>
            </a:r>
            <a:r>
              <a:rPr lang="it-IT" sz="3200" b="1" dirty="0">
                <a:solidFill>
                  <a:schemeClr val="accent2"/>
                </a:solidFill>
                <a:latin typeface="Gibson Light"/>
              </a:rPr>
              <a:t>:</a:t>
            </a:r>
            <a:r>
              <a:rPr lang="it-IT" sz="3200" dirty="0">
                <a:solidFill>
                  <a:schemeClr val="tx2"/>
                </a:solidFill>
                <a:latin typeface="Gibson Light"/>
              </a:rPr>
              <a:t> </a:t>
            </a:r>
            <a:r>
              <a:rPr lang="it-IT" sz="2400" dirty="0">
                <a:solidFill>
                  <a:schemeClr val="tx2"/>
                </a:solidFill>
                <a:latin typeface="Gibson Light"/>
              </a:rPr>
              <a:t>Il Piano Strategico esprime un </a:t>
            </a:r>
            <a:r>
              <a:rPr lang="it-IT" sz="2400" b="1" dirty="0">
                <a:solidFill>
                  <a:schemeClr val="accent2"/>
                </a:solidFill>
                <a:latin typeface="Gibson Light"/>
              </a:rPr>
              <a:t>visione condivisa del futuro del territorio </a:t>
            </a:r>
            <a:r>
              <a:rPr lang="it-IT" sz="2400" b="1" dirty="0">
                <a:solidFill>
                  <a:schemeClr val="tx2"/>
                </a:solidFill>
                <a:latin typeface="Gibson Light"/>
              </a:rPr>
              <a:t>-</a:t>
            </a:r>
            <a:r>
              <a:rPr lang="it-IT" sz="2400" dirty="0">
                <a:solidFill>
                  <a:schemeClr val="tx2"/>
                </a:solidFill>
                <a:latin typeface="Gibson Light"/>
              </a:rPr>
              <a:t> elaborata attraverso processi di partecipazione, discussione e ascolto – e una </a:t>
            </a:r>
            <a:r>
              <a:rPr lang="it-IT" sz="2400" b="1" dirty="0">
                <a:solidFill>
                  <a:schemeClr val="accent2"/>
                </a:solidFill>
                <a:latin typeface="Gibson Light"/>
              </a:rPr>
              <a:t>strategia di sviluppo sostenibile dell’Unione</a:t>
            </a:r>
            <a:r>
              <a:rPr lang="it-IT" sz="2400" dirty="0">
                <a:solidFill>
                  <a:schemeClr val="tx2"/>
                </a:solidFill>
                <a:latin typeface="Gibson Light"/>
              </a:rPr>
              <a:t>,  anche in attuazione </a:t>
            </a:r>
            <a:r>
              <a:rPr lang="it-IT" sz="2400" b="1" dirty="0">
                <a:solidFill>
                  <a:schemeClr val="accent2"/>
                </a:solidFill>
                <a:latin typeface="Gibson Light"/>
              </a:rPr>
              <a:t>dell’Agenda 2030..</a:t>
            </a:r>
            <a:endParaRPr lang="it-IT" sz="3800" dirty="0">
              <a:solidFill>
                <a:schemeClr val="tx2"/>
              </a:solidFill>
              <a:latin typeface="Gibson Light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721C021-2A51-4A39-B3D3-8EB749780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4310" y="15183"/>
            <a:ext cx="1307690" cy="186027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D235D59-DDAA-4AB0-80CF-65812A9CA1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5782" t="19239" r="41432" b="6742"/>
          <a:stretch/>
        </p:blipFill>
        <p:spPr>
          <a:xfrm>
            <a:off x="261106" y="1556155"/>
            <a:ext cx="999797" cy="972441"/>
          </a:xfrm>
          <a:prstGeom prst="rect">
            <a:avLst/>
          </a:prstGeom>
          <a:solidFill>
            <a:srgbClr val="FF0000">
              <a:alpha val="43000"/>
            </a:srgbClr>
          </a:solidFill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0772B38-63EA-4E84-B0D2-E6BA3F275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2521" y="2930271"/>
            <a:ext cx="4654011" cy="3813111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87DB2A5-1D68-4A40-8B09-493562C757CB}"/>
              </a:ext>
            </a:extLst>
          </p:cNvPr>
          <p:cNvSpPr/>
          <p:nvPr/>
        </p:nvSpPr>
        <p:spPr>
          <a:xfrm>
            <a:off x="261106" y="3559553"/>
            <a:ext cx="66036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tx2"/>
                </a:solidFill>
                <a:latin typeface="Gibson Light"/>
              </a:rPr>
              <a:t>…per concorrere al raggiungimento degli obiettivi Onu definiti </a:t>
            </a:r>
            <a:r>
              <a:rPr lang="it-IT" sz="2400" b="1" dirty="0" err="1">
                <a:solidFill>
                  <a:schemeClr val="accent2"/>
                </a:solidFill>
                <a:latin typeface="Gibson Light"/>
              </a:rPr>
              <a:t>Sustainable</a:t>
            </a:r>
            <a:r>
              <a:rPr lang="it-IT" sz="2400" b="1" dirty="0">
                <a:solidFill>
                  <a:schemeClr val="accent2"/>
                </a:solidFill>
                <a:latin typeface="Gibson Light"/>
              </a:rPr>
              <a:t> Development Goals</a:t>
            </a:r>
            <a:r>
              <a:rPr lang="it-IT" sz="2400" dirty="0">
                <a:solidFill>
                  <a:schemeClr val="tx2"/>
                </a:solidFill>
                <a:latin typeface="Gibson Light"/>
              </a:rPr>
              <a:t> o semplicemente </a:t>
            </a:r>
            <a:r>
              <a:rPr lang="it-IT" sz="2400" b="1" dirty="0">
                <a:solidFill>
                  <a:schemeClr val="accent2"/>
                </a:solidFill>
                <a:latin typeface="Gibson Light"/>
              </a:rPr>
              <a:t>Goals</a:t>
            </a:r>
            <a:r>
              <a:rPr lang="it-IT" sz="2400" dirty="0">
                <a:solidFill>
                  <a:schemeClr val="tx2"/>
                </a:solidFill>
                <a:latin typeface="Gibson Light"/>
              </a:rPr>
              <a:t>.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FBCC370D-9D60-4CC5-B39F-E7F232AEB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106" y="6183611"/>
            <a:ext cx="3194519" cy="559771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04C300B0-8735-42F2-8599-306CCFC853AD}"/>
              </a:ext>
            </a:extLst>
          </p:cNvPr>
          <p:cNvSpPr/>
          <p:nvPr/>
        </p:nvSpPr>
        <p:spPr>
          <a:xfrm>
            <a:off x="218294" y="5014060"/>
            <a:ext cx="340413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tx2"/>
                </a:solidFill>
                <a:latin typeface="Gibson Light"/>
              </a:rPr>
              <a:t>Gli obiettivi di sviluppo sostenibile (economico, sociale ed ecologico) dovranno essere realizzati entro il 2030 a livello globale, quindi ogni paese è chiamato a fornire il suo contributo. </a:t>
            </a:r>
          </a:p>
        </p:txBody>
      </p:sp>
    </p:spTree>
    <p:extLst>
      <p:ext uri="{BB962C8B-B14F-4D97-AF65-F5344CB8AC3E}">
        <p14:creationId xmlns:p14="http://schemas.microsoft.com/office/powerpoint/2010/main" val="170275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A869B2-ADF9-4FEF-9140-68C312F6E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148" y="114618"/>
            <a:ext cx="9466006" cy="1325563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chemeClr val="tx2"/>
                </a:solidFill>
                <a:latin typeface="Gibson Light"/>
              </a:rPr>
              <a:t>Gli «ingredienti» del Piano Strategico - 2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75EFB0-7191-4E66-8101-2252EF299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6745" y="1369281"/>
            <a:ext cx="8923347" cy="512984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it-IT" sz="4400" b="1" dirty="0">
                <a:solidFill>
                  <a:schemeClr val="accent2"/>
                </a:solidFill>
                <a:latin typeface="Gibson Light"/>
              </a:rPr>
              <a:t>Percorso</a:t>
            </a:r>
            <a:r>
              <a:rPr lang="it-IT" sz="3600" b="1" dirty="0">
                <a:solidFill>
                  <a:schemeClr val="accent2"/>
                </a:solidFill>
                <a:latin typeface="Gibson Light"/>
              </a:rPr>
              <a:t>:</a:t>
            </a:r>
            <a:r>
              <a:rPr lang="it-IT" sz="3600" dirty="0">
                <a:latin typeface="Gibson Light"/>
              </a:rPr>
              <a:t> </a:t>
            </a:r>
            <a:r>
              <a:rPr lang="it-IT" sz="3200" dirty="0">
                <a:solidFill>
                  <a:schemeClr val="tx2"/>
                </a:solidFill>
                <a:latin typeface="Gibson Light"/>
              </a:rPr>
              <a:t>Il Piano Strategico identifica il </a:t>
            </a:r>
            <a:r>
              <a:rPr lang="it-IT" sz="3200" b="1" dirty="0">
                <a:solidFill>
                  <a:schemeClr val="accent2"/>
                </a:solidFill>
                <a:latin typeface="Gibson Light"/>
              </a:rPr>
              <a:t>percorso </a:t>
            </a:r>
            <a:r>
              <a:rPr lang="it-IT" sz="3200" dirty="0">
                <a:solidFill>
                  <a:schemeClr val="tx2"/>
                </a:solidFill>
                <a:latin typeface="Gibson Light"/>
              </a:rPr>
              <a:t>per realizzare la visione, </a:t>
            </a:r>
            <a:r>
              <a:rPr lang="it-IT" sz="3200" b="1" dirty="0">
                <a:solidFill>
                  <a:schemeClr val="accent2"/>
                </a:solidFill>
                <a:latin typeface="Gibson Light"/>
              </a:rPr>
              <a:t>attraverso linee strategiche omogenee e azioni puntuali, che sintetizzano un processo negoziale </a:t>
            </a:r>
            <a:r>
              <a:rPr lang="it-IT" sz="3200" dirty="0">
                <a:solidFill>
                  <a:schemeClr val="tx2"/>
                </a:solidFill>
                <a:latin typeface="Gibson Light"/>
              </a:rPr>
              <a:t>al quale partecipano </a:t>
            </a:r>
            <a:r>
              <a:rPr lang="it-IT" sz="3200" b="1" dirty="0">
                <a:solidFill>
                  <a:schemeClr val="accent2"/>
                </a:solidFill>
                <a:latin typeface="Gibson Light"/>
              </a:rPr>
              <a:t>gli enti locali, altri soggetti pubblici e i principali soggetti privati dell’area. </a:t>
            </a:r>
            <a:r>
              <a:rPr lang="it-IT" sz="3200" dirty="0">
                <a:solidFill>
                  <a:schemeClr val="tx2"/>
                </a:solidFill>
                <a:latin typeface="Gibson Light"/>
              </a:rPr>
              <a:t>E’ anche funzionale all’eventuale redazione del piano urbanistico intercomunale (</a:t>
            </a:r>
            <a:r>
              <a:rPr lang="it-IT" sz="3200" dirty="0" err="1">
                <a:solidFill>
                  <a:schemeClr val="tx2"/>
                </a:solidFill>
                <a:latin typeface="Gibson Light"/>
              </a:rPr>
              <a:t>l.r</a:t>
            </a:r>
            <a:r>
              <a:rPr lang="it-IT" sz="3200" dirty="0">
                <a:solidFill>
                  <a:schemeClr val="tx2"/>
                </a:solidFill>
                <a:latin typeface="Gibson Light"/>
              </a:rPr>
              <a:t>. 24/2017)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4000" b="1" dirty="0">
                <a:solidFill>
                  <a:schemeClr val="accent2"/>
                </a:solidFill>
                <a:latin typeface="Gibson Light"/>
              </a:rPr>
              <a:t>Organizzazione</a:t>
            </a:r>
            <a:r>
              <a:rPr lang="it-IT" sz="5100" b="1" dirty="0">
                <a:solidFill>
                  <a:schemeClr val="accent2"/>
                </a:solidFill>
                <a:latin typeface="Gibson Light"/>
              </a:rPr>
              <a:t>:</a:t>
            </a:r>
            <a:r>
              <a:rPr lang="it-IT" sz="4600" dirty="0">
                <a:latin typeface="Gibson Light"/>
              </a:rPr>
              <a:t> </a:t>
            </a:r>
            <a:r>
              <a:rPr lang="it-IT" sz="3400" dirty="0">
                <a:solidFill>
                  <a:schemeClr val="tx2"/>
                </a:solidFill>
                <a:latin typeface="Gibson Light"/>
              </a:rPr>
              <a:t>Il Piano Strategico individua le scelte per il </a:t>
            </a:r>
            <a:r>
              <a:rPr lang="it-IT" sz="3400" b="1" dirty="0">
                <a:solidFill>
                  <a:schemeClr val="accent2"/>
                </a:solidFill>
                <a:latin typeface="Gibson Light"/>
              </a:rPr>
              <a:t>consolidamento e lo sviluppo delle gestioni associate </a:t>
            </a:r>
            <a:r>
              <a:rPr lang="it-IT" sz="3400" dirty="0">
                <a:solidFill>
                  <a:schemeClr val="tx2"/>
                </a:solidFill>
                <a:latin typeface="Gibson Light"/>
              </a:rPr>
              <a:t>necessarie per l’attuazione della strategia, attraverso la verifica degli assetti organizzativi e del sistema di governance dell’unione e dei comuni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721C021-2A51-4A39-B3D3-8EB749780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371" y="15182"/>
            <a:ext cx="1676629" cy="2385117"/>
          </a:xfrm>
          <a:prstGeom prst="rect">
            <a:avLst/>
          </a:prstGeom>
        </p:spPr>
      </p:pic>
      <p:pic>
        <p:nvPicPr>
          <p:cNvPr id="6" name="Elemento grafico 5" descr="Social network">
            <a:extLst>
              <a:ext uri="{FF2B5EF4-FFF2-40B4-BE49-F238E27FC236}">
                <a16:creationId xmlns:a16="http://schemas.microsoft.com/office/drawing/2014/main" id="{EFC85D0D-52C1-4D51-A33E-49BFE6B3D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5028" y="2007469"/>
            <a:ext cx="1171717" cy="1171717"/>
          </a:xfrm>
          <a:prstGeom prst="rect">
            <a:avLst/>
          </a:prstGeom>
        </p:spPr>
      </p:pic>
      <p:pic>
        <p:nvPicPr>
          <p:cNvPr id="7" name="Elemento grafico 6" descr="Crescita aziendale">
            <a:extLst>
              <a:ext uri="{FF2B5EF4-FFF2-40B4-BE49-F238E27FC236}">
                <a16:creationId xmlns:a16="http://schemas.microsoft.com/office/drawing/2014/main" id="{047FFD41-590F-45BC-B20B-77A9EA2B01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3858" y="4392492"/>
            <a:ext cx="1187310" cy="118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96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id="{56BA6FFF-908C-4784-A0B4-3DDA6C6243FE}"/>
              </a:ext>
            </a:extLst>
          </p:cNvPr>
          <p:cNvSpPr txBox="1">
            <a:spLocks/>
          </p:cNvSpPr>
          <p:nvPr/>
        </p:nvSpPr>
        <p:spPr>
          <a:xfrm>
            <a:off x="351770" y="174311"/>
            <a:ext cx="11840230" cy="1130239"/>
          </a:xfrm>
          <a:prstGeom prst="round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1938"/>
            <a:r>
              <a:rPr lang="it-IT" sz="3200" b="1" dirty="0">
                <a:solidFill>
                  <a:schemeClr val="tx2"/>
                </a:solidFill>
                <a:latin typeface="Gibson Light"/>
                <a:ea typeface="+mn-ea"/>
                <a:cs typeface="+mn-cs"/>
              </a:rPr>
              <a:t>Alcuni Strumenti di supporto alla Strategia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9E30DAA-6619-464C-8CE1-3EE1E4483986}"/>
              </a:ext>
            </a:extLst>
          </p:cNvPr>
          <p:cNvSpPr txBox="1"/>
          <p:nvPr/>
        </p:nvSpPr>
        <p:spPr>
          <a:xfrm>
            <a:off x="1834270" y="4235194"/>
            <a:ext cx="9754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tx2"/>
                </a:solidFill>
                <a:latin typeface="Gibson Light"/>
              </a:rPr>
              <a:t>Atlante degli ambiti territoriali ottimali</a:t>
            </a:r>
          </a:p>
          <a:p>
            <a:r>
              <a:rPr lang="it-IT" sz="1600" u="sng" dirty="0">
                <a:solidFill>
                  <a:schemeClr val="accent1"/>
                </a:solidFill>
              </a:rPr>
              <a:t>http://autonomie.regione.emilia-romagna.it/unioni-di-comuni/approfondimenti/osservatorio-delle-unioni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1BE97CE-5DFD-4513-8ABD-AEDB0D7BAA45}"/>
              </a:ext>
            </a:extLst>
          </p:cNvPr>
          <p:cNvSpPr txBox="1"/>
          <p:nvPr/>
        </p:nvSpPr>
        <p:spPr>
          <a:xfrm>
            <a:off x="1955395" y="5682917"/>
            <a:ext cx="7601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tx2"/>
                </a:solidFill>
                <a:latin typeface="Gibson Light"/>
              </a:rPr>
              <a:t>MOKA Unioni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F91F2A4-5DDE-4E45-BCCF-D18018CB75DA}"/>
              </a:ext>
            </a:extLst>
          </p:cNvPr>
          <p:cNvSpPr txBox="1"/>
          <p:nvPr/>
        </p:nvSpPr>
        <p:spPr>
          <a:xfrm>
            <a:off x="1900360" y="1328079"/>
            <a:ext cx="9443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tx2"/>
                </a:solidFill>
                <a:latin typeface="Gibson Light"/>
              </a:rPr>
              <a:t>Bando Studi di Fattibilità 2019</a:t>
            </a:r>
          </a:p>
          <a:p>
            <a:endParaRPr lang="it-IT" sz="3200" b="1" dirty="0">
              <a:solidFill>
                <a:schemeClr val="tx2"/>
              </a:solidFill>
              <a:latin typeface="Gibson Light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2142C0D-B4A3-41B3-8716-81BF16B8FCCF}"/>
              </a:ext>
            </a:extLst>
          </p:cNvPr>
          <p:cNvSpPr txBox="1"/>
          <p:nvPr/>
        </p:nvSpPr>
        <p:spPr>
          <a:xfrm>
            <a:off x="1834270" y="3259246"/>
            <a:ext cx="71496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dirty="0">
                <a:hlinkClick r:id="rId2"/>
              </a:rPr>
              <a:t>ht</a:t>
            </a:r>
            <a:r>
              <a:rPr lang="it-IT" sz="1600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tps://partecipazione.regione.emilia-romagna.it/bando2019</a:t>
            </a:r>
            <a:endParaRPr lang="it-IT" sz="1600" u="sng" dirty="0">
              <a:solidFill>
                <a:schemeClr val="accent1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1A1CD4A-80A3-43BD-B2F7-7918B57867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623" t="411"/>
          <a:stretch/>
        </p:blipFill>
        <p:spPr>
          <a:xfrm>
            <a:off x="733979" y="2750628"/>
            <a:ext cx="1040707" cy="115478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BE570E9-C567-4D74-8DA4-FBF32B61C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979" y="4235194"/>
            <a:ext cx="857721" cy="1195395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F09D3B38-E34C-42F6-9429-F0D1AE8578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977" y="5750335"/>
            <a:ext cx="1040707" cy="975663"/>
          </a:xfrm>
          <a:prstGeom prst="rect">
            <a:avLst/>
          </a:prstGeom>
        </p:spPr>
      </p:pic>
      <p:pic>
        <p:nvPicPr>
          <p:cNvPr id="22" name="Elemento grafico 21" descr="Presentazione con organigramma">
            <a:extLst>
              <a:ext uri="{FF2B5EF4-FFF2-40B4-BE49-F238E27FC236}">
                <a16:creationId xmlns:a16="http://schemas.microsoft.com/office/drawing/2014/main" id="{EA90C6D3-D600-46DD-ACAE-F61FEE643C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3978" y="1347544"/>
            <a:ext cx="1040707" cy="1040707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BB23A86B-CF78-4865-8403-CB003382D252}"/>
              </a:ext>
            </a:extLst>
          </p:cNvPr>
          <p:cNvSpPr/>
          <p:nvPr/>
        </p:nvSpPr>
        <p:spPr>
          <a:xfrm>
            <a:off x="1890361" y="1760627"/>
            <a:ext cx="8219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u="sng" dirty="0">
                <a:solidFill>
                  <a:schemeClr val="accent1"/>
                </a:solidFill>
              </a:rPr>
              <a:t>http://autonomie.regione.emilia-romagna.it/unioni-di-comuni/approfondimenti/studi-di-fattibilita/incentivi-agli-studi-di-fattibilita/bando-2019-per-elaborazione-piano-trategico-dgr-1319-2019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DBE7DED-2CBB-4971-9541-8D853D5F8509}"/>
              </a:ext>
            </a:extLst>
          </p:cNvPr>
          <p:cNvSpPr txBox="1"/>
          <p:nvPr/>
        </p:nvSpPr>
        <p:spPr>
          <a:xfrm>
            <a:off x="1834270" y="2723665"/>
            <a:ext cx="9443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tx2"/>
                </a:solidFill>
                <a:latin typeface="Gibson Light"/>
              </a:rPr>
              <a:t>Bando Partecipazione 2019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B3CAC4D-569F-4AEA-B79F-0282C01B9C9D}"/>
              </a:ext>
            </a:extLst>
          </p:cNvPr>
          <p:cNvSpPr/>
          <p:nvPr/>
        </p:nvSpPr>
        <p:spPr>
          <a:xfrm>
            <a:off x="1890361" y="6247037"/>
            <a:ext cx="5181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u="sng" dirty="0">
                <a:solidFill>
                  <a:schemeClr val="accent1"/>
                </a:solidFill>
              </a:rPr>
              <a:t>http://www.mokagis.it/html/applicazioni_mappe.asp</a:t>
            </a:r>
          </a:p>
        </p:txBody>
      </p:sp>
      <p:sp>
        <p:nvSpPr>
          <p:cNvPr id="15" name="Freccia destra con strisce 14">
            <a:extLst>
              <a:ext uri="{FF2B5EF4-FFF2-40B4-BE49-F238E27FC236}">
                <a16:creationId xmlns:a16="http://schemas.microsoft.com/office/drawing/2014/main" id="{13703C5C-2F00-45C2-A7BE-08EB9680694C}"/>
              </a:ext>
            </a:extLst>
          </p:cNvPr>
          <p:cNvSpPr/>
          <p:nvPr/>
        </p:nvSpPr>
        <p:spPr>
          <a:xfrm>
            <a:off x="9737664" y="2743458"/>
            <a:ext cx="1494503" cy="696186"/>
          </a:xfrm>
          <a:prstGeom prst="striped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destra con strisce 15">
            <a:extLst>
              <a:ext uri="{FF2B5EF4-FFF2-40B4-BE49-F238E27FC236}">
                <a16:creationId xmlns:a16="http://schemas.microsoft.com/office/drawing/2014/main" id="{1D946DA7-DF24-43F5-856B-EED3CF304697}"/>
              </a:ext>
            </a:extLst>
          </p:cNvPr>
          <p:cNvSpPr/>
          <p:nvPr/>
        </p:nvSpPr>
        <p:spPr>
          <a:xfrm>
            <a:off x="9737665" y="5637028"/>
            <a:ext cx="1494503" cy="696186"/>
          </a:xfrm>
          <a:prstGeom prst="striped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destra con strisce 16">
            <a:extLst>
              <a:ext uri="{FF2B5EF4-FFF2-40B4-BE49-F238E27FC236}">
                <a16:creationId xmlns:a16="http://schemas.microsoft.com/office/drawing/2014/main" id="{0144F474-E045-4627-B64F-D124B6C2758F}"/>
              </a:ext>
            </a:extLst>
          </p:cNvPr>
          <p:cNvSpPr/>
          <p:nvPr/>
        </p:nvSpPr>
        <p:spPr>
          <a:xfrm>
            <a:off x="9737664" y="1374452"/>
            <a:ext cx="1494503" cy="696186"/>
          </a:xfrm>
          <a:prstGeom prst="striped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destra con strisce 17">
            <a:extLst>
              <a:ext uri="{FF2B5EF4-FFF2-40B4-BE49-F238E27FC236}">
                <a16:creationId xmlns:a16="http://schemas.microsoft.com/office/drawing/2014/main" id="{B59824B6-6DA1-4680-9FC1-E43E4B7374B3}"/>
              </a:ext>
            </a:extLst>
          </p:cNvPr>
          <p:cNvSpPr/>
          <p:nvPr/>
        </p:nvSpPr>
        <p:spPr>
          <a:xfrm>
            <a:off x="9783096" y="4136705"/>
            <a:ext cx="1494503" cy="696186"/>
          </a:xfrm>
          <a:prstGeom prst="striped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91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2142C0D-B4A3-41B3-8716-81BF16B8FCCF}"/>
              </a:ext>
            </a:extLst>
          </p:cNvPr>
          <p:cNvSpPr txBox="1"/>
          <p:nvPr/>
        </p:nvSpPr>
        <p:spPr>
          <a:xfrm>
            <a:off x="532778" y="1300688"/>
            <a:ext cx="10907309" cy="5217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chemeClr val="accent2"/>
                </a:solidFill>
                <a:latin typeface="Gibson Light"/>
              </a:rPr>
              <a:t>Oggetto</a:t>
            </a:r>
            <a:r>
              <a:rPr lang="en-US" sz="2400" b="1" dirty="0">
                <a:solidFill>
                  <a:schemeClr val="accent2"/>
                </a:solidFill>
                <a:latin typeface="Gibson Light"/>
              </a:rPr>
              <a:t>: </a:t>
            </a:r>
            <a:r>
              <a:rPr lang="it-IT" sz="2400" dirty="0">
                <a:solidFill>
                  <a:schemeClr val="tx2"/>
                </a:solidFill>
                <a:latin typeface="Gibson Light"/>
              </a:rPr>
              <a:t>S</a:t>
            </a:r>
            <a:r>
              <a:rPr lang="it-IT" sz="2200" dirty="0">
                <a:solidFill>
                  <a:schemeClr val="tx2"/>
                </a:solidFill>
              </a:rPr>
              <a:t>tudi</a:t>
            </a:r>
            <a:r>
              <a:rPr lang="it-IT" dirty="0"/>
              <a:t> </a:t>
            </a:r>
            <a:r>
              <a:rPr lang="it-IT" sz="2200" dirty="0">
                <a:solidFill>
                  <a:schemeClr val="tx2"/>
                </a:solidFill>
              </a:rPr>
              <a:t>che hanno ad oggetto l’elaborazione di un piano strategico che individui una </a:t>
            </a:r>
            <a:r>
              <a:rPr lang="it-IT" sz="2200" b="1" dirty="0">
                <a:solidFill>
                  <a:schemeClr val="accent2"/>
                </a:solidFill>
              </a:rPr>
              <a:t>visione condivisa del futuro del territorio</a:t>
            </a:r>
            <a:r>
              <a:rPr lang="it-IT" sz="2200" dirty="0">
                <a:solidFill>
                  <a:schemeClr val="tx2"/>
                </a:solidFill>
              </a:rPr>
              <a:t>, attraverso processi di partecipazione, discussione e ascolto, e una strategia di sviluppo sostenibile dell’Unione, anche </a:t>
            </a:r>
            <a:r>
              <a:rPr lang="it-IT" sz="2200" b="1" dirty="0">
                <a:solidFill>
                  <a:schemeClr val="accent2"/>
                </a:solidFill>
              </a:rPr>
              <a:t>in attuazione dell’Agenda 2030 e dei </a:t>
            </a:r>
            <a:r>
              <a:rPr lang="it-IT" sz="2200" b="1" dirty="0" err="1">
                <a:solidFill>
                  <a:schemeClr val="accent2"/>
                </a:solidFill>
              </a:rPr>
              <a:t>Regional</a:t>
            </a:r>
            <a:r>
              <a:rPr lang="it-IT" sz="2200" b="1" dirty="0">
                <a:solidFill>
                  <a:schemeClr val="accent2"/>
                </a:solidFill>
              </a:rPr>
              <a:t> Goals</a:t>
            </a:r>
            <a:r>
              <a:rPr lang="it-IT" sz="2200" dirty="0">
                <a:solidFill>
                  <a:schemeClr val="tx2"/>
                </a:solidFill>
              </a:rPr>
              <a:t>, funzionale anche all’eventuale redazione del piano urbanistico intercomunale (</a:t>
            </a:r>
            <a:r>
              <a:rPr lang="it-IT" sz="2200" dirty="0" err="1">
                <a:solidFill>
                  <a:schemeClr val="tx2"/>
                </a:solidFill>
              </a:rPr>
              <a:t>l.r</a:t>
            </a:r>
            <a:r>
              <a:rPr lang="it-IT" sz="2200" dirty="0">
                <a:solidFill>
                  <a:schemeClr val="tx2"/>
                </a:solidFill>
              </a:rPr>
              <a:t>. 24/2017)</a:t>
            </a:r>
            <a:endParaRPr lang="en-US" sz="22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chemeClr val="accent2"/>
                </a:solidFill>
                <a:latin typeface="Gibson Light"/>
              </a:rPr>
              <a:t>Destinatari</a:t>
            </a:r>
            <a:r>
              <a:rPr lang="en-US" sz="2400" b="1" dirty="0">
                <a:solidFill>
                  <a:schemeClr val="accent2"/>
                </a:solidFill>
                <a:latin typeface="Gibson Light"/>
              </a:rPr>
              <a:t>:</a:t>
            </a:r>
            <a:r>
              <a:rPr lang="en-US" sz="2400" dirty="0">
                <a:latin typeface="Gibson Light"/>
              </a:rPr>
              <a:t> </a:t>
            </a:r>
            <a:r>
              <a:rPr lang="it-IT" sz="2200" dirty="0">
                <a:solidFill>
                  <a:schemeClr val="tx2"/>
                </a:solidFill>
              </a:rPr>
              <a:t>le Unioni di comuni che hanno partecipato al riparto dei contributi di cui al PRT 2019 </a:t>
            </a:r>
            <a:endParaRPr lang="en-US" sz="2200" dirty="0">
              <a:solidFill>
                <a:schemeClr val="tx2"/>
              </a:solidFill>
            </a:endParaRPr>
          </a:p>
          <a:p>
            <a:pPr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700" b="1" dirty="0">
              <a:latin typeface="Gibson Light"/>
            </a:endParaRPr>
          </a:p>
          <a:p>
            <a:r>
              <a:rPr lang="en-US" sz="2400" b="1" dirty="0">
                <a:solidFill>
                  <a:schemeClr val="accent2"/>
                </a:solidFill>
                <a:latin typeface="Gibson Light"/>
              </a:rPr>
              <a:t>Risorse: 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La Giunta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regionale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contribuisce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al</a:t>
            </a:r>
            <a:r>
              <a:rPr lang="it-IT" sz="2200" dirty="0">
                <a:solidFill>
                  <a:schemeClr val="tx2"/>
                </a:solidFill>
                <a:latin typeface="Gibson Light"/>
              </a:rPr>
              <a:t>le spese, relative ai soli costi esterni fino al massimo di 12.000€ per ciascun progetto ammesso a contributo nei limiti della disponibilità di bilancio (circa 50.000€ risorse totali)</a:t>
            </a:r>
          </a:p>
          <a:p>
            <a:endParaRPr lang="it-IT" sz="2200" dirty="0">
              <a:solidFill>
                <a:schemeClr val="tx2"/>
              </a:solidFill>
              <a:latin typeface="Gibson Light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chemeClr val="accent2"/>
                </a:solidFill>
                <a:latin typeface="Gibson Light"/>
              </a:rPr>
              <a:t>Scadenza</a:t>
            </a:r>
            <a:r>
              <a:rPr lang="en-US" sz="2400" b="1" dirty="0">
                <a:solidFill>
                  <a:schemeClr val="accent2"/>
                </a:solidFill>
                <a:latin typeface="Gibson Light"/>
              </a:rPr>
              <a:t>:</a:t>
            </a:r>
            <a:r>
              <a:rPr lang="en-US" sz="2400" dirty="0">
                <a:latin typeface="Gibson Light"/>
              </a:rPr>
              <a:t> 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la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domanda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deve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essere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inoltrata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Gibson Light"/>
              </a:rPr>
              <a:t>entro</a:t>
            </a:r>
            <a:r>
              <a:rPr lang="en-US" sz="2200" dirty="0">
                <a:solidFill>
                  <a:schemeClr val="tx2"/>
                </a:solidFill>
                <a:latin typeface="Gibson Light"/>
              </a:rPr>
              <a:t> le ore 11.00 del </a:t>
            </a:r>
            <a:r>
              <a:rPr lang="en-US" sz="2200" b="1" dirty="0">
                <a:solidFill>
                  <a:schemeClr val="accent2"/>
                </a:solidFill>
                <a:latin typeface="Gibson Light"/>
              </a:rPr>
              <a:t>16/10/2019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56BA6FFF-908C-4784-A0B4-3DDA6C6243FE}"/>
              </a:ext>
            </a:extLst>
          </p:cNvPr>
          <p:cNvSpPr txBox="1">
            <a:spLocks/>
          </p:cNvSpPr>
          <p:nvPr/>
        </p:nvSpPr>
        <p:spPr>
          <a:xfrm>
            <a:off x="0" y="-5899"/>
            <a:ext cx="8134351" cy="1194619"/>
          </a:xfrm>
          <a:prstGeom prst="round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1938">
              <a:spcAft>
                <a:spcPts val="600"/>
              </a:spcAft>
            </a:pPr>
            <a:r>
              <a:rPr lang="en-US" b="1" dirty="0">
                <a:solidFill>
                  <a:schemeClr val="tx2"/>
                </a:solidFill>
                <a:latin typeface="Gibson Light"/>
              </a:rPr>
              <a:t>Il bando </a:t>
            </a:r>
            <a:r>
              <a:rPr lang="en-US" b="1" dirty="0" err="1">
                <a:solidFill>
                  <a:schemeClr val="tx2"/>
                </a:solidFill>
                <a:latin typeface="Gibson Light"/>
              </a:rPr>
              <a:t>Studi</a:t>
            </a:r>
            <a:r>
              <a:rPr lang="en-US" b="1" dirty="0">
                <a:solidFill>
                  <a:schemeClr val="tx2"/>
                </a:solidFill>
                <a:latin typeface="Gibson Light"/>
              </a:rPr>
              <a:t> di </a:t>
            </a:r>
            <a:r>
              <a:rPr lang="en-US" b="1" dirty="0" err="1">
                <a:solidFill>
                  <a:schemeClr val="tx2"/>
                </a:solidFill>
                <a:latin typeface="Gibson Light"/>
              </a:rPr>
              <a:t>Fattibilità</a:t>
            </a:r>
            <a:endParaRPr lang="en-US" b="1" dirty="0">
              <a:solidFill>
                <a:schemeClr val="tx2"/>
              </a:solidFill>
              <a:latin typeface="Gibson Light"/>
            </a:endParaRPr>
          </a:p>
        </p:txBody>
      </p:sp>
      <p:pic>
        <p:nvPicPr>
          <p:cNvPr id="6" name="Elemento grafico 5" descr="Presentazione con organigramma">
            <a:extLst>
              <a:ext uri="{FF2B5EF4-FFF2-40B4-BE49-F238E27FC236}">
                <a16:creationId xmlns:a16="http://schemas.microsoft.com/office/drawing/2014/main" id="{9C321E44-0CDC-40E6-AF87-256E26C1B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7870" y="-5899"/>
            <a:ext cx="1642220" cy="164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852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54B69D3E5733446B0FAE3C81CC1AA29" ma:contentTypeVersion="10" ma:contentTypeDescription="Creare un nuovo documento." ma:contentTypeScope="" ma:versionID="91c55735738a7a84bbd933ff9b2ee8c8">
  <xsd:schema xmlns:xsd="http://www.w3.org/2001/XMLSchema" xmlns:xs="http://www.w3.org/2001/XMLSchema" xmlns:p="http://schemas.microsoft.com/office/2006/metadata/properties" xmlns:ns3="0eda4f44-c574-4c28-adc0-f041ccbed4ff" xmlns:ns4="4c3236c6-95d2-4d17-be8d-585712637b94" targetNamespace="http://schemas.microsoft.com/office/2006/metadata/properties" ma:root="true" ma:fieldsID="9eba39d0d6b0f7a3766d17ef19d5fbd4" ns3:_="" ns4:_="">
    <xsd:import namespace="0eda4f44-c574-4c28-adc0-f041ccbed4ff"/>
    <xsd:import namespace="4c3236c6-95d2-4d17-be8d-585712637b9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da4f44-c574-4c28-adc0-f041ccbed4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3236c6-95d2-4d17-be8d-585712637b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19E2A9-22E7-4F7F-96A0-9B8C84CB3C04}">
  <ds:schemaRefs>
    <ds:schemaRef ds:uri="http://schemas.microsoft.com/office/2006/documentManagement/types"/>
    <ds:schemaRef ds:uri="http://schemas.microsoft.com/office/infopath/2007/PartnerControls"/>
    <ds:schemaRef ds:uri="4c3236c6-95d2-4d17-be8d-585712637b94"/>
    <ds:schemaRef ds:uri="http://purl.org/dc/elements/1.1/"/>
    <ds:schemaRef ds:uri="http://schemas.microsoft.com/office/2006/metadata/properties"/>
    <ds:schemaRef ds:uri="http://purl.org/dc/terms/"/>
    <ds:schemaRef ds:uri="0eda4f44-c574-4c28-adc0-f041ccbed4ff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7168044-7BBD-42CF-8F6E-E1FA5802BC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da4f44-c574-4c28-adc0-f041ccbed4ff"/>
    <ds:schemaRef ds:uri="4c3236c6-95d2-4d17-be8d-585712637b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E6D02E-BE0E-4EE4-845B-49CD3FCD18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1118</Words>
  <Application>Microsoft Office PowerPoint</Application>
  <PresentationFormat>Widescreen</PresentationFormat>
  <Paragraphs>105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Gibson Light</vt:lpstr>
      <vt:lpstr>main-condensed_black</vt:lpstr>
      <vt:lpstr>main-condensed_semibold_italic</vt:lpstr>
      <vt:lpstr>title-regular</vt:lpstr>
      <vt:lpstr>Tema di Office</vt:lpstr>
      <vt:lpstr>Presentazione standard di PowerPoint</vt:lpstr>
      <vt:lpstr>Presentazione standard di PowerPoint</vt:lpstr>
      <vt:lpstr>  33 Unioni su 39 aumentano complessivamente le attività nelle    funzioni conferite anche in maniera consistente      4  sono stabili      2 riducono il livello complessivo di consolidamento delle funzioni</vt:lpstr>
      <vt:lpstr>Presentazione standard di PowerPoint</vt:lpstr>
      <vt:lpstr>L’Avvio della nuova legislatura è per l’Unione un occasione per consolidare il ruolo di governo del territorio con la definizione di una strategia di sviluppo sostenibile</vt:lpstr>
      <vt:lpstr>Gli «ingredienti» del Piano Strategico - 1</vt:lpstr>
      <vt:lpstr>Gli «ingredienti» del Piano Strategico - 2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Mancini Chiara</dc:creator>
  <cp:lastModifiedBy>Malossi Elettra</cp:lastModifiedBy>
  <cp:revision>9</cp:revision>
  <cp:lastPrinted>2019-09-11T13:56:04Z</cp:lastPrinted>
  <dcterms:created xsi:type="dcterms:W3CDTF">2019-08-26T10:46:29Z</dcterms:created>
  <dcterms:modified xsi:type="dcterms:W3CDTF">2019-09-11T13:57:11Z</dcterms:modified>
</cp:coreProperties>
</file>